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704" r:id="rId3"/>
  </p:sldMasterIdLst>
  <p:notesMasterIdLst>
    <p:notesMasterId r:id="rId44"/>
  </p:notesMasterIdLst>
  <p:handoutMasterIdLst>
    <p:handoutMasterId r:id="rId45"/>
  </p:handoutMasterIdLst>
  <p:sldIdLst>
    <p:sldId id="299" r:id="rId4"/>
    <p:sldId id="338" r:id="rId5"/>
    <p:sldId id="399" r:id="rId6"/>
    <p:sldId id="265" r:id="rId7"/>
    <p:sldId id="400" r:id="rId8"/>
    <p:sldId id="303" r:id="rId9"/>
    <p:sldId id="294" r:id="rId10"/>
    <p:sldId id="259" r:id="rId11"/>
    <p:sldId id="313" r:id="rId12"/>
    <p:sldId id="262" r:id="rId13"/>
    <p:sldId id="329" r:id="rId14"/>
    <p:sldId id="263" r:id="rId15"/>
    <p:sldId id="264" r:id="rId16"/>
    <p:sldId id="271" r:id="rId17"/>
    <p:sldId id="270" r:id="rId18"/>
    <p:sldId id="272" r:id="rId19"/>
    <p:sldId id="273" r:id="rId20"/>
    <p:sldId id="340" r:id="rId21"/>
    <p:sldId id="280" r:id="rId22"/>
    <p:sldId id="281" r:id="rId23"/>
    <p:sldId id="346" r:id="rId24"/>
    <p:sldId id="347" r:id="rId25"/>
    <p:sldId id="412" r:id="rId26"/>
    <p:sldId id="349" r:id="rId27"/>
    <p:sldId id="350" r:id="rId28"/>
    <p:sldId id="351" r:id="rId29"/>
    <p:sldId id="352" r:id="rId30"/>
    <p:sldId id="315" r:id="rId31"/>
    <p:sldId id="309" r:id="rId32"/>
    <p:sldId id="394" r:id="rId33"/>
    <p:sldId id="395" r:id="rId34"/>
    <p:sldId id="413" r:id="rId35"/>
    <p:sldId id="411" r:id="rId36"/>
    <p:sldId id="312" r:id="rId37"/>
    <p:sldId id="311" r:id="rId38"/>
    <p:sldId id="401" r:id="rId39"/>
    <p:sldId id="402" r:id="rId40"/>
    <p:sldId id="403" r:id="rId41"/>
    <p:sldId id="404" r:id="rId42"/>
    <p:sldId id="405" r:id="rId43"/>
  </p:sldIdLst>
  <p:sldSz cx="9144000" cy="6858000" type="screen4x3"/>
  <p:notesSz cx="6797675" cy="9926638"/>
  <p:defaultTextStyle>
    <a:defPPr>
      <a:defRPr lang="de-CH"/>
    </a:defPPr>
    <a:lvl1pPr algn="l" rtl="0" fontAlgn="base">
      <a:lnSpc>
        <a:spcPts val="2900"/>
      </a:lnSpc>
      <a:spcBef>
        <a:spcPct val="0"/>
      </a:spcBef>
      <a:spcAft>
        <a:spcPct val="0"/>
      </a:spcAft>
      <a:defRPr sz="2500" b="1" kern="1200">
        <a:solidFill>
          <a:schemeClr val="tx2"/>
        </a:solidFill>
        <a:latin typeface="Arial" charset="0"/>
        <a:ea typeface="+mn-ea"/>
        <a:cs typeface="+mn-cs"/>
      </a:defRPr>
    </a:lvl1pPr>
    <a:lvl2pPr marL="457200" algn="l" rtl="0" fontAlgn="base">
      <a:lnSpc>
        <a:spcPts val="2900"/>
      </a:lnSpc>
      <a:spcBef>
        <a:spcPct val="0"/>
      </a:spcBef>
      <a:spcAft>
        <a:spcPct val="0"/>
      </a:spcAft>
      <a:defRPr sz="2500" b="1" kern="1200">
        <a:solidFill>
          <a:schemeClr val="tx2"/>
        </a:solidFill>
        <a:latin typeface="Arial" charset="0"/>
        <a:ea typeface="+mn-ea"/>
        <a:cs typeface="+mn-cs"/>
      </a:defRPr>
    </a:lvl2pPr>
    <a:lvl3pPr marL="914400" algn="l" rtl="0" fontAlgn="base">
      <a:lnSpc>
        <a:spcPts val="2900"/>
      </a:lnSpc>
      <a:spcBef>
        <a:spcPct val="0"/>
      </a:spcBef>
      <a:spcAft>
        <a:spcPct val="0"/>
      </a:spcAft>
      <a:defRPr sz="2500" b="1" kern="1200">
        <a:solidFill>
          <a:schemeClr val="tx2"/>
        </a:solidFill>
        <a:latin typeface="Arial" charset="0"/>
        <a:ea typeface="+mn-ea"/>
        <a:cs typeface="+mn-cs"/>
      </a:defRPr>
    </a:lvl3pPr>
    <a:lvl4pPr marL="1371600" algn="l" rtl="0" fontAlgn="base">
      <a:lnSpc>
        <a:spcPts val="2900"/>
      </a:lnSpc>
      <a:spcBef>
        <a:spcPct val="0"/>
      </a:spcBef>
      <a:spcAft>
        <a:spcPct val="0"/>
      </a:spcAft>
      <a:defRPr sz="2500" b="1" kern="1200">
        <a:solidFill>
          <a:schemeClr val="tx2"/>
        </a:solidFill>
        <a:latin typeface="Arial" charset="0"/>
        <a:ea typeface="+mn-ea"/>
        <a:cs typeface="+mn-cs"/>
      </a:defRPr>
    </a:lvl4pPr>
    <a:lvl5pPr marL="1828800" algn="l" rtl="0" fontAlgn="base">
      <a:lnSpc>
        <a:spcPts val="2900"/>
      </a:lnSpc>
      <a:spcBef>
        <a:spcPct val="0"/>
      </a:spcBef>
      <a:spcAft>
        <a:spcPct val="0"/>
      </a:spcAft>
      <a:defRPr sz="2500" b="1" kern="1200">
        <a:solidFill>
          <a:schemeClr val="tx2"/>
        </a:solidFill>
        <a:latin typeface="Arial" charset="0"/>
        <a:ea typeface="+mn-ea"/>
        <a:cs typeface="+mn-cs"/>
      </a:defRPr>
    </a:lvl5pPr>
    <a:lvl6pPr marL="2286000" algn="l" defTabSz="914400" rtl="0" eaLnBrk="1" latinLnBrk="0" hangingPunct="1">
      <a:defRPr sz="2500" b="1" kern="1200">
        <a:solidFill>
          <a:schemeClr val="tx2"/>
        </a:solidFill>
        <a:latin typeface="Arial" charset="0"/>
        <a:ea typeface="+mn-ea"/>
        <a:cs typeface="+mn-cs"/>
      </a:defRPr>
    </a:lvl6pPr>
    <a:lvl7pPr marL="2743200" algn="l" defTabSz="914400" rtl="0" eaLnBrk="1" latinLnBrk="0" hangingPunct="1">
      <a:defRPr sz="2500" b="1" kern="1200">
        <a:solidFill>
          <a:schemeClr val="tx2"/>
        </a:solidFill>
        <a:latin typeface="Arial" charset="0"/>
        <a:ea typeface="+mn-ea"/>
        <a:cs typeface="+mn-cs"/>
      </a:defRPr>
    </a:lvl7pPr>
    <a:lvl8pPr marL="3200400" algn="l" defTabSz="914400" rtl="0" eaLnBrk="1" latinLnBrk="0" hangingPunct="1">
      <a:defRPr sz="2500" b="1" kern="1200">
        <a:solidFill>
          <a:schemeClr val="tx2"/>
        </a:solidFill>
        <a:latin typeface="Arial" charset="0"/>
        <a:ea typeface="+mn-ea"/>
        <a:cs typeface="+mn-cs"/>
      </a:defRPr>
    </a:lvl8pPr>
    <a:lvl9pPr marL="3657600" algn="l" defTabSz="914400" rtl="0" eaLnBrk="1" latinLnBrk="0" hangingPunct="1">
      <a:defRPr sz="2500" b="1" kern="1200">
        <a:solidFill>
          <a:schemeClr val="tx2"/>
        </a:solidFill>
        <a:latin typeface="Arial" charset="0"/>
        <a:ea typeface="+mn-ea"/>
        <a:cs typeface="+mn-cs"/>
      </a:defRPr>
    </a:lvl9pPr>
  </p:defaultTextStyle>
  <p:modifyVerifier cryptProviderType="rsaFull" cryptAlgorithmClass="hash" cryptAlgorithmType="typeAny" cryptAlgorithmSid="4" spinCount="100000" saltData="l/fb7FAWZij71pZtIFufCA==" hashData="LzDKubRhp1wTGgIl1npDoTpEsEM="/>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p:restoredTop sz="57753" autoAdjust="0"/>
  </p:normalViewPr>
  <p:slideViewPr>
    <p:cSldViewPr>
      <p:cViewPr varScale="1">
        <p:scale>
          <a:sx n="72" d="100"/>
          <a:sy n="72" d="100"/>
        </p:scale>
        <p:origin x="-26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nSpc>
                <a:spcPct val="100000"/>
              </a:lnSpc>
              <a:defRPr sz="1200" b="0">
                <a:solidFill>
                  <a:schemeClr val="tx1"/>
                </a:solidFill>
                <a:latin typeface="Times New Roman" pitchFamily="18" charset="0"/>
              </a:defRPr>
            </a:lvl1pPr>
          </a:lstStyle>
          <a:p>
            <a:pPr>
              <a:defRPr/>
            </a:pPr>
            <a:endParaRPr lang="de-CH"/>
          </a:p>
        </p:txBody>
      </p:sp>
      <p:sp>
        <p:nvSpPr>
          <p:cNvPr id="4099" name="Rectangle 3"/>
          <p:cNvSpPr>
            <a:spLocks noGrp="1" noChangeArrowheads="1"/>
          </p:cNvSpPr>
          <p:nvPr>
            <p:ph type="dt" sz="quarter" idx="1"/>
          </p:nvPr>
        </p:nvSpPr>
        <p:spPr bwMode="auto">
          <a:xfrm>
            <a:off x="3851530"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gn="r">
              <a:lnSpc>
                <a:spcPct val="100000"/>
              </a:lnSpc>
              <a:defRPr sz="1200" b="0">
                <a:solidFill>
                  <a:schemeClr val="tx1"/>
                </a:solidFill>
                <a:latin typeface="Times New Roman" pitchFamily="18" charset="0"/>
              </a:defRPr>
            </a:lvl1pPr>
          </a:lstStyle>
          <a:p>
            <a:pPr>
              <a:defRPr/>
            </a:pPr>
            <a:endParaRPr lang="de-CH"/>
          </a:p>
        </p:txBody>
      </p:sp>
      <p:sp>
        <p:nvSpPr>
          <p:cNvPr id="4100" name="Rectangle 4"/>
          <p:cNvSpPr>
            <a:spLocks noGrp="1" noChangeArrowheads="1"/>
          </p:cNvSpPr>
          <p:nvPr>
            <p:ph type="ftr" sz="quarter" idx="2"/>
          </p:nvPr>
        </p:nvSpPr>
        <p:spPr bwMode="auto">
          <a:xfrm>
            <a:off x="1"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nSpc>
                <a:spcPct val="100000"/>
              </a:lnSpc>
              <a:defRPr sz="1200" b="0">
                <a:solidFill>
                  <a:schemeClr val="tx1"/>
                </a:solidFill>
                <a:latin typeface="Times New Roman" pitchFamily="18" charset="0"/>
              </a:defRPr>
            </a:lvl1pPr>
          </a:lstStyle>
          <a:p>
            <a:pPr>
              <a:defRPr/>
            </a:pPr>
            <a:endParaRPr lang="de-CH"/>
          </a:p>
        </p:txBody>
      </p:sp>
      <p:sp>
        <p:nvSpPr>
          <p:cNvPr id="4101" name="Rectangle 5"/>
          <p:cNvSpPr>
            <a:spLocks noGrp="1" noChangeArrowheads="1"/>
          </p:cNvSpPr>
          <p:nvPr>
            <p:ph type="sldNum" sz="quarter" idx="3"/>
          </p:nvPr>
        </p:nvSpPr>
        <p:spPr bwMode="auto">
          <a:xfrm>
            <a:off x="3851530"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gn="r">
              <a:lnSpc>
                <a:spcPct val="100000"/>
              </a:lnSpc>
              <a:defRPr sz="1200" b="0">
                <a:solidFill>
                  <a:schemeClr val="tx1"/>
                </a:solidFill>
                <a:latin typeface="Times New Roman" pitchFamily="18" charset="0"/>
              </a:defRPr>
            </a:lvl1pPr>
          </a:lstStyle>
          <a:p>
            <a:pPr>
              <a:defRPr/>
            </a:pPr>
            <a:fld id="{AE9BF4D7-05A6-4604-A815-6C957DA79580}" type="slidenum">
              <a:rPr lang="de-CH"/>
              <a:pPr>
                <a:defRPr/>
              </a:pPr>
              <a:t>‹Nr.›</a:t>
            </a:fld>
            <a:endParaRPr lang="de-CH"/>
          </a:p>
        </p:txBody>
      </p:sp>
    </p:spTree>
    <p:extLst>
      <p:ext uri="{BB962C8B-B14F-4D97-AF65-F5344CB8AC3E}">
        <p14:creationId xmlns:p14="http://schemas.microsoft.com/office/powerpoint/2010/main" val="2212191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defRPr sz="1200"/>
            </a:lvl1pPr>
          </a:lstStyle>
          <a:p>
            <a:pPr>
              <a:defRPr/>
            </a:pPr>
            <a:endParaRPr lang="de-CH"/>
          </a:p>
        </p:txBody>
      </p:sp>
      <p:sp>
        <p:nvSpPr>
          <p:cNvPr id="15363" name="Rectangle 3"/>
          <p:cNvSpPr>
            <a:spLocks noGrp="1" noChangeArrowheads="1"/>
          </p:cNvSpPr>
          <p:nvPr>
            <p:ph type="dt" idx="1"/>
          </p:nvPr>
        </p:nvSpPr>
        <p:spPr bwMode="auto">
          <a:xfrm>
            <a:off x="3851530"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gn="r">
              <a:defRPr sz="1200"/>
            </a:lvl1pPr>
          </a:lstStyle>
          <a:p>
            <a:pPr>
              <a:defRPr/>
            </a:pPr>
            <a:endParaRPr lang="de-CH"/>
          </a:p>
        </p:txBody>
      </p:sp>
      <p:sp>
        <p:nvSpPr>
          <p:cNvPr id="4100"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07005" y="4714913"/>
            <a:ext cx="4983666" cy="44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p>
            <a:pPr lvl="0"/>
            <a:r>
              <a:rPr lang="de-CH" noProof="0" smtClean="0"/>
              <a:t>Klicken Sie, um die Formate des Vorlagentextes zu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15366" name="Rectangle 6"/>
          <p:cNvSpPr>
            <a:spLocks noGrp="1" noChangeArrowheads="1"/>
          </p:cNvSpPr>
          <p:nvPr>
            <p:ph type="ftr" sz="quarter" idx="4"/>
          </p:nvPr>
        </p:nvSpPr>
        <p:spPr bwMode="auto">
          <a:xfrm>
            <a:off x="1"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defRPr sz="1200"/>
            </a:lvl1pPr>
          </a:lstStyle>
          <a:p>
            <a:pPr>
              <a:defRPr/>
            </a:pPr>
            <a:endParaRPr lang="de-CH"/>
          </a:p>
        </p:txBody>
      </p:sp>
      <p:sp>
        <p:nvSpPr>
          <p:cNvPr id="15367" name="Rectangle 7"/>
          <p:cNvSpPr>
            <a:spLocks noGrp="1" noChangeArrowheads="1"/>
          </p:cNvSpPr>
          <p:nvPr>
            <p:ph type="sldNum" sz="quarter" idx="5"/>
          </p:nvPr>
        </p:nvSpPr>
        <p:spPr bwMode="auto">
          <a:xfrm>
            <a:off x="3851530"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gn="r">
              <a:defRPr sz="1200"/>
            </a:lvl1pPr>
          </a:lstStyle>
          <a:p>
            <a:pPr>
              <a:defRPr/>
            </a:pPr>
            <a:fld id="{28E4F9B1-CBA4-4441-B003-021B49925433}" type="slidenum">
              <a:rPr lang="de-CH"/>
              <a:pPr>
                <a:defRPr/>
              </a:pPr>
              <a:t>‹Nr.›</a:t>
            </a:fld>
            <a:endParaRPr lang="de-CH"/>
          </a:p>
        </p:txBody>
      </p:sp>
    </p:spTree>
    <p:extLst>
      <p:ext uri="{BB962C8B-B14F-4D97-AF65-F5344CB8AC3E}">
        <p14:creationId xmlns:p14="http://schemas.microsoft.com/office/powerpoint/2010/main" val="4059613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vernehmlassungtg.lehrplan.ch/index.php?code=a|5|0|1|1|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vernehmlassungtg.lehrplan.ch/index.php?code=a|6|1|4|0|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Statistik der bisherigen Informationsveranstaltungen (Stand</a:t>
            </a:r>
            <a:r>
              <a:rPr lang="de-CH" b="1" baseline="0" smtClean="0"/>
              <a:t> 19.4.16)</a:t>
            </a:r>
            <a:endParaRPr lang="de-CH" b="1" smtClean="0"/>
          </a:p>
          <a:p>
            <a:endParaRPr lang="de-CH" b="1" smtClean="0"/>
          </a:p>
          <a:p>
            <a:pPr marL="171450" indent="-171450">
              <a:buFont typeface="Arial" panose="020B0604020202020204" pitchFamily="34" charset="0"/>
              <a:buChar char="•"/>
            </a:pPr>
            <a:r>
              <a:rPr lang="de-CH" b="0" smtClean="0"/>
              <a:t>MK</a:t>
            </a:r>
            <a:r>
              <a:rPr lang="de-CH" b="0" baseline="0" smtClean="0"/>
              <a:t>		1. April 	13 Medienschaffende </a:t>
            </a:r>
          </a:p>
          <a:p>
            <a:pPr marL="171450" indent="-171450">
              <a:buFont typeface="Arial" panose="020B0604020202020204" pitchFamily="34" charset="0"/>
              <a:buChar char="•"/>
            </a:pPr>
            <a:r>
              <a:rPr lang="de-CH" b="0" baseline="0" smtClean="0"/>
              <a:t>Resonanzgruppe 	11. April 	47 TN</a:t>
            </a:r>
          </a:p>
          <a:p>
            <a:pPr marL="171450" indent="-171450">
              <a:buFont typeface="Arial" panose="020B0604020202020204" pitchFamily="34" charset="0"/>
              <a:buChar char="•"/>
            </a:pPr>
            <a:r>
              <a:rPr lang="de-CH" b="0" baseline="0" smtClean="0"/>
              <a:t>MuM		12. April 	86 TN</a:t>
            </a:r>
          </a:p>
          <a:p>
            <a:pPr marL="171450" indent="-171450">
              <a:buFont typeface="Arial" panose="020B0604020202020204" pitchFamily="34" charset="0"/>
              <a:buChar char="•"/>
            </a:pPr>
            <a:r>
              <a:rPr lang="de-CH" b="0" baseline="0" smtClean="0"/>
              <a:t>Kader Schulen Sek II 	13. April 	alle Rektorinnen und Rektoren der Mittelschulen und der Berufsfachschulen des Kantons, Mitarbeiter AMH und ABB (ca. 30)</a:t>
            </a:r>
          </a:p>
          <a:p>
            <a:pPr marL="171450" indent="-171450">
              <a:buFont typeface="Arial" panose="020B0604020202020204" pitchFamily="34" charset="0"/>
              <a:buChar char="•"/>
            </a:pPr>
            <a:r>
              <a:rPr lang="de-CH" b="0" baseline="0" smtClean="0"/>
              <a:t>SL 		18. April 	63 TN </a:t>
            </a:r>
            <a:endParaRPr lang="de-CH" b="0" baseline="0" smtClean="0"/>
          </a:p>
          <a:p>
            <a:pPr marL="171450" indent="-171450">
              <a:buFont typeface="Arial" panose="020B0604020202020204" pitchFamily="34" charset="0"/>
              <a:buChar char="•"/>
            </a:pPr>
            <a:r>
              <a:rPr lang="de-CH" b="0" baseline="0" smtClean="0"/>
              <a:t>Politik 		20. April 	25 TN</a:t>
            </a:r>
            <a:endParaRPr lang="de-CH" b="0" baseline="0" smtClean="0"/>
          </a:p>
          <a:p>
            <a:pPr marL="171450" indent="-171450">
              <a:buFont typeface="Arial" panose="020B0604020202020204" pitchFamily="34" charset="0"/>
              <a:buChar char="•"/>
            </a:pPr>
            <a:endParaRPr lang="de-CH" b="0" baseline="0"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a:t>
            </a:fld>
            <a:endParaRPr lang="de-CH"/>
          </a:p>
        </p:txBody>
      </p:sp>
    </p:spTree>
    <p:extLst>
      <p:ext uri="{BB962C8B-B14F-4D97-AF65-F5344CB8AC3E}">
        <p14:creationId xmlns:p14="http://schemas.microsoft.com/office/powerpoint/2010/main" val="76669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Wichtiges</a:t>
            </a:r>
            <a:r>
              <a:rPr lang="de-CH" b="1" baseline="0" smtClean="0"/>
              <a:t> im Überblick</a:t>
            </a:r>
            <a:br>
              <a:rPr lang="de-CH" b="1" baseline="0" smtClean="0"/>
            </a:br>
            <a:endParaRPr lang="de-CH" b="1" smtClean="0"/>
          </a:p>
          <a:p>
            <a:pPr marL="176215" indent="-176215">
              <a:buFont typeface="Arial" panose="020B0604020202020204" pitchFamily="34" charset="0"/>
              <a:buChar char="•"/>
            </a:pPr>
            <a:r>
              <a:rPr lang="de-CH" smtClean="0"/>
              <a:t>Einbau von </a:t>
            </a:r>
            <a:r>
              <a:rPr lang="de-CH" smtClean="0">
                <a:hlinkClick r:id="rId3"/>
              </a:rPr>
              <a:t>Orientierungspunkten im 1. Zyklus </a:t>
            </a:r>
            <a:r>
              <a:rPr lang="de-CH" smtClean="0"/>
              <a:t>(alt LP21: können bis zu 20 Elemente auszählen und Zahlpositionen vergleichen.) &gt; geben der Lehrperson</a:t>
            </a:r>
            <a:r>
              <a:rPr lang="de-CH" baseline="0" smtClean="0"/>
              <a:t> eine Hilfe zur Planung des Unterrichts, machen keine Aussagen zum Lernstand der SuS</a:t>
            </a:r>
          </a:p>
          <a:p>
            <a:pPr marL="176215" indent="-176215">
              <a:buFont typeface="Arial" panose="020B0604020202020204" pitchFamily="34" charset="0"/>
              <a:buChar char="•"/>
            </a:pPr>
            <a:r>
              <a:rPr lang="de-CH" smtClean="0"/>
              <a:t>Ergänzende Kapitel zu </a:t>
            </a:r>
          </a:p>
          <a:p>
            <a:pPr marL="646120" lvl="1" indent="-176215">
              <a:buFont typeface="Arial" panose="020B0604020202020204" pitchFamily="34" charset="0"/>
              <a:buChar char="•"/>
            </a:pPr>
            <a:r>
              <a:rPr lang="de-CH" smtClean="0"/>
              <a:t>Fördermassnahmen </a:t>
            </a:r>
          </a:p>
          <a:p>
            <a:pPr marL="646120" lvl="1" indent="-176215">
              <a:buFont typeface="Arial" panose="020B0604020202020204" pitchFamily="34" charset="0"/>
              <a:buChar char="•"/>
            </a:pPr>
            <a:r>
              <a:rPr lang="de-CH" smtClean="0"/>
              <a:t>Bildungsauftrag</a:t>
            </a:r>
          </a:p>
          <a:p>
            <a:pPr marL="646120" lvl="1" indent="-176215">
              <a:buFont typeface="Arial" panose="020B0604020202020204" pitchFamily="34" charset="0"/>
              <a:buChar char="•"/>
            </a:pPr>
            <a:r>
              <a:rPr lang="de-CH" smtClean="0"/>
              <a:t>Lokale Bildungslandschaft: frühe Förderung / Schule und Freizeit</a:t>
            </a:r>
          </a:p>
          <a:p>
            <a:pPr marL="646120" lvl="1" indent="-176215">
              <a:buFont typeface="Arial" panose="020B0604020202020204" pitchFamily="34" charset="0"/>
              <a:buChar char="•"/>
            </a:pPr>
            <a:r>
              <a:rPr lang="de-CH" smtClean="0"/>
              <a:t>Schulstrukturen: altersdurchmischte Klassen, durchlässige Sekundarschule, Begabtenförderung  </a:t>
            </a:r>
          </a:p>
          <a:p>
            <a:pPr marL="646120" lvl="1" indent="-176215">
              <a:buFont typeface="Arial" panose="020B0604020202020204" pitchFamily="34" charset="0"/>
              <a:buChar char="•"/>
            </a:pPr>
            <a:r>
              <a:rPr lang="de-CH" smtClean="0"/>
              <a:t>Sicherheit im Verkehr / Kultur und Schule</a:t>
            </a:r>
          </a:p>
          <a:p>
            <a:pPr marL="646120" lvl="1" indent="-176215">
              <a:buFont typeface="Arial" panose="020B0604020202020204" pitchFamily="34" charset="0"/>
              <a:buChar char="•"/>
            </a:pPr>
            <a:r>
              <a:rPr lang="de-CH" smtClean="0"/>
              <a:t>Berufliche Orientierung </a:t>
            </a:r>
          </a:p>
          <a:p>
            <a:pPr marL="176215" indent="-176215">
              <a:buFont typeface="Arial" panose="020B0604020202020204" pitchFamily="34" charset="0"/>
              <a:buChar char="•"/>
            </a:pPr>
            <a:r>
              <a:rPr lang="de-CH" smtClean="0"/>
              <a:t>Festlegung der Schrift (Deutschschweizer Basisschrift)</a:t>
            </a:r>
          </a:p>
          <a:p>
            <a:pPr marL="176215" indent="-176215">
              <a:buFont typeface="Arial" panose="020B0604020202020204" pitchFamily="34" charset="0"/>
              <a:buChar char="•"/>
            </a:pPr>
            <a:r>
              <a:rPr lang="de-CH" smtClean="0"/>
              <a:t>Basisanforderungen im Schwimmen </a:t>
            </a:r>
          </a:p>
          <a:p>
            <a:pPr marL="176215" marR="0" indent="-17621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Lehrplan Französisch 2. Fremdsprache (ab 7. Schuljahr)</a:t>
            </a:r>
          </a:p>
          <a:p>
            <a:pPr marL="176215" indent="-176215">
              <a:buFont typeface="Arial" panose="020B0604020202020204" pitchFamily="34" charset="0"/>
              <a:buChar char="•"/>
            </a:pPr>
            <a:endParaRPr lang="de-CH"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10</a:t>
            </a:fld>
            <a:endParaRPr lang="de-CH"/>
          </a:p>
        </p:txBody>
      </p:sp>
    </p:spTree>
    <p:extLst>
      <p:ext uri="{BB962C8B-B14F-4D97-AF65-F5344CB8AC3E}">
        <p14:creationId xmlns:p14="http://schemas.microsoft.com/office/powerpoint/2010/main" val="1100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Französisch 2. Fremdsprache</a:t>
            </a:r>
          </a:p>
          <a:p>
            <a:pPr marL="171450" indent="-171450">
              <a:buFont typeface="Arial" panose="020B0604020202020204" pitchFamily="34" charset="0"/>
              <a:buChar char="•"/>
            </a:pPr>
            <a:r>
              <a:rPr lang="de-CH" smtClean="0"/>
              <a:t>Ausgangslage: Erheblicherklärung der Motion «Französisch erst auf der Sekundarstufe» durch den Grossen Rat am 13.8.14, umzusetzen mit der Einführung des neuen Lehrplans</a:t>
            </a:r>
          </a:p>
          <a:p>
            <a:pPr marL="171450" indent="-171450">
              <a:buFont typeface="Arial" panose="020B0604020202020204" pitchFamily="34" charset="0"/>
              <a:buChar char="•"/>
            </a:pPr>
            <a:r>
              <a:rPr lang="de-CH" smtClean="0"/>
              <a:t>Auftrag an Arbeitsgruppe unter der Leitung der Pädagogischen Hochschule Thurgau</a:t>
            </a:r>
          </a:p>
          <a:p>
            <a:pPr marL="628650" lvl="1" indent="-171450">
              <a:buFont typeface="Arial" panose="020B0604020202020204" pitchFamily="34" charset="0"/>
              <a:buChar char="•"/>
            </a:pPr>
            <a:r>
              <a:rPr lang="de-CH" b="1" smtClean="0"/>
              <a:t>Grundsprüche und alle Kompetenzstufen des 3. Zyklus unverändert beibehalten</a:t>
            </a:r>
          </a:p>
          <a:p>
            <a:pPr marL="628650" lvl="1" indent="-171450">
              <a:buFont typeface="Arial" panose="020B0604020202020204" pitchFamily="34" charset="0"/>
              <a:buChar char="•"/>
            </a:pPr>
            <a:r>
              <a:rPr lang="de-CH" b="1" smtClean="0"/>
              <a:t>Kompetenzstufen aus dem 2. Zyklus inhaltlich übernehmen, aber altersgemäss anpassen </a:t>
            </a:r>
          </a:p>
          <a:p>
            <a:pPr marL="628650" lvl="1" indent="-171450">
              <a:buFont typeface="Arial" panose="020B0604020202020204" pitchFamily="34" charset="0"/>
              <a:buChar char="•"/>
            </a:pPr>
            <a:r>
              <a:rPr lang="de-CH" smtClean="0"/>
              <a:t>Querbezüge und Orientierungspunkte überprüfen</a:t>
            </a:r>
          </a:p>
          <a:p>
            <a:pPr marL="628650" lvl="1" indent="-171450">
              <a:buFont typeface="Arial" panose="020B0604020202020204" pitchFamily="34" charset="0"/>
              <a:buChar char="•"/>
            </a:pPr>
            <a:r>
              <a:rPr lang="de-CH" smtClean="0"/>
              <a:t>Hinweise auf</a:t>
            </a:r>
            <a:r>
              <a:rPr lang="de-CH" baseline="0" smtClean="0"/>
              <a:t> günstige Rahmenbedingungen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CH" baseline="0" smtClean="0"/>
          </a:p>
          <a:p>
            <a:pPr marL="0" lvl="0" indent="0">
              <a:buFont typeface="Arial" panose="020B0604020202020204" pitchFamily="34" charset="0"/>
              <a:buNone/>
            </a:pPr>
            <a:endParaRPr lang="de-CH"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11</a:t>
            </a:fld>
            <a:endParaRPr lang="de-CH"/>
          </a:p>
        </p:txBody>
      </p:sp>
    </p:spTree>
    <p:extLst>
      <p:ext uri="{BB962C8B-B14F-4D97-AF65-F5344CB8AC3E}">
        <p14:creationId xmlns:p14="http://schemas.microsoft.com/office/powerpoint/2010/main" val="322700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Besonderheiten des Lehrplans Volksschule Thurgau</a:t>
            </a:r>
            <a:br>
              <a:rPr lang="de-CH" b="1" smtClean="0"/>
            </a:br>
            <a:endParaRPr lang="de-CH" b="1" smtClean="0">
              <a:hlinkClick r:id="rId3"/>
            </a:endParaRPr>
          </a:p>
          <a:p>
            <a:pPr marL="176215" marR="0" indent="-17621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Thurgauerlied als verbindlicher Lerninhalt (MU.1.C.1.f) &gt; Unterrichtsmaterialien</a:t>
            </a:r>
            <a:r>
              <a:rPr lang="de-CH" baseline="0" smtClean="0"/>
              <a:t> sind in Erarbeitung </a:t>
            </a:r>
          </a:p>
          <a:p>
            <a:pPr marL="176215" marR="0" indent="-17621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hlinkClick r:id="rId3"/>
              </a:rPr>
              <a:t>Lerninhalte mit Bezug zum Kanton Thurgau (NMG.4.4.2.d) </a:t>
            </a:r>
            <a:endParaRPr lang="de-CH"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12</a:t>
            </a:fld>
            <a:endParaRPr lang="de-CH"/>
          </a:p>
        </p:txBody>
      </p:sp>
    </p:spTree>
    <p:extLst>
      <p:ext uri="{BB962C8B-B14F-4D97-AF65-F5344CB8AC3E}">
        <p14:creationId xmlns:p14="http://schemas.microsoft.com/office/powerpoint/2010/main" val="239714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solidFill>
                  <a:srgbClr val="00B050"/>
                </a:solidFill>
              </a:rPr>
              <a:t>Unterlagen: Bericht «Stundentafeln»</a:t>
            </a:r>
          </a:p>
          <a:p>
            <a:endParaRPr lang="de-CH" smtClean="0">
              <a:solidFill>
                <a:srgbClr val="00B050"/>
              </a:solidFill>
            </a:endParaRPr>
          </a:p>
          <a:p>
            <a:r>
              <a:rPr lang="de-CH" smtClean="0"/>
              <a:t>Grundsätze bei der Erarbeitung der Stundentafeln: </a:t>
            </a:r>
          </a:p>
          <a:p>
            <a:pPr marL="176215" indent="-176215">
              <a:buFont typeface="Arial" panose="020B0604020202020204" pitchFamily="34" charset="0"/>
              <a:buChar char="•"/>
            </a:pPr>
            <a:r>
              <a:rPr lang="de-CH" smtClean="0"/>
              <a:t>was sich im Kanton Thurgau bewährt hat, wird weitergeführt; </a:t>
            </a:r>
          </a:p>
          <a:p>
            <a:pPr marL="176215" marR="0" lvl="0" indent="-17621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Stundendotation Französisch 2. Fremdsprache im 3. Zyklus: </a:t>
            </a:r>
            <a:r>
              <a:rPr lang="de-CH" b="1" smtClean="0"/>
              <a:t>Modell 5-5-4</a:t>
            </a:r>
            <a:r>
              <a:rPr lang="de-CH" smtClean="0"/>
              <a:t>; </a:t>
            </a:r>
            <a:r>
              <a:rPr lang="de-CH" b="1" smtClean="0"/>
              <a:t>total 14 Lektionen wie bisher</a:t>
            </a:r>
          </a:p>
          <a:p>
            <a:pPr marL="171450" lvl="0" indent="-171450">
              <a:buFont typeface="Arial" panose="020B0604020202020204" pitchFamily="34" charset="0"/>
              <a:buChar char="•"/>
            </a:pPr>
            <a:r>
              <a:rPr lang="de-CH" smtClean="0"/>
              <a:t>Fachbericht Stundentafel der D-EDK als Planungsgrundlage </a:t>
            </a:r>
          </a:p>
          <a:p>
            <a:pPr marL="176215" indent="-176215">
              <a:buFont typeface="Arial" panose="020B0604020202020204" pitchFamily="34" charset="0"/>
              <a:buChar char="•"/>
            </a:pPr>
            <a:r>
              <a:rPr lang="de-CH" smtClean="0"/>
              <a:t>Finanzierung von </a:t>
            </a:r>
            <a:r>
              <a:rPr lang="de-CH" b="1" smtClean="0"/>
              <a:t>gleich vielen Lektionen</a:t>
            </a:r>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13</a:t>
            </a:fld>
            <a:endParaRPr lang="de-CH"/>
          </a:p>
        </p:txBody>
      </p:sp>
    </p:spTree>
    <p:extLst>
      <p:ext uri="{BB962C8B-B14F-4D97-AF65-F5344CB8AC3E}">
        <p14:creationId xmlns:p14="http://schemas.microsoft.com/office/powerpoint/2010/main" val="388361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smtClean="0">
                <a:solidFill>
                  <a:schemeClr val="tx1"/>
                </a:solidFill>
                <a:effectLst/>
                <a:latin typeface="Times New Roman" pitchFamily="18" charset="0"/>
                <a:ea typeface="+mn-ea"/>
                <a:cs typeface="+mn-cs"/>
              </a:rPr>
              <a:t>Neben den bisherigen Schwerpunkten in den Fachbereichen Sprachen und Mathematik setzt der Lehrplan Volksschule Thurgau in einigen Fachbereichen neue. Für eine gute Umsetzung im Unterricht ist es daher wichtig, dass die Ziele des Lehrplans mit den zur Verfügung stehenden Zeitgefässen übereinstimmen. </a:t>
            </a:r>
          </a:p>
          <a:p>
            <a:endParaRPr lang="de-CH" sz="1200" kern="1200" smtClean="0">
              <a:solidFill>
                <a:schemeClr val="tx1"/>
              </a:solidFill>
              <a:effectLst/>
              <a:latin typeface="Times New Roman" pitchFamily="18" charset="0"/>
              <a:ea typeface="+mn-ea"/>
              <a:cs typeface="+mn-cs"/>
            </a:endParaRPr>
          </a:p>
          <a:p>
            <a:r>
              <a:rPr lang="de-CH" sz="1200" kern="1200" smtClean="0">
                <a:solidFill>
                  <a:schemeClr val="tx1"/>
                </a:solidFill>
                <a:effectLst/>
                <a:latin typeface="Times New Roman" pitchFamily="18" charset="0"/>
                <a:ea typeface="+mn-ea"/>
                <a:cs typeface="+mn-cs"/>
              </a:rPr>
              <a:t>Mit den neuen Stundentafeln soll weitergeführt werden, was sich bewährt hat. So hält der Kanton Thurgau bewusst am bisherigen hohen Anteil der gestalterischen Fächer in allen Zyklen fest. Gegenüber heute werden die naturwissenschaftlich-technischen Fächer (</a:t>
            </a:r>
            <a:r>
              <a:rPr lang="de-CH" sz="1200" i="1" kern="1200" smtClean="0">
                <a:solidFill>
                  <a:schemeClr val="tx1"/>
                </a:solidFill>
                <a:effectLst/>
                <a:latin typeface="Times New Roman" pitchFamily="18" charset="0"/>
                <a:ea typeface="+mn-ea"/>
                <a:cs typeface="+mn-cs"/>
              </a:rPr>
              <a:t>Natur, Mensch, Gesellschaft</a:t>
            </a:r>
            <a:r>
              <a:rPr lang="de-CH" sz="1200" kern="1200" smtClean="0">
                <a:solidFill>
                  <a:schemeClr val="tx1"/>
                </a:solidFill>
                <a:effectLst/>
                <a:latin typeface="Times New Roman" pitchFamily="18" charset="0"/>
                <a:ea typeface="+mn-ea"/>
                <a:cs typeface="+mn-cs"/>
              </a:rPr>
              <a:t>) in der ganzen Volksschulzeit gestärkt. Neu erhalten </a:t>
            </a:r>
            <a:r>
              <a:rPr lang="de-CH" sz="1200" i="1" kern="1200" smtClean="0">
                <a:solidFill>
                  <a:schemeClr val="tx1"/>
                </a:solidFill>
                <a:effectLst/>
                <a:latin typeface="Times New Roman" pitchFamily="18" charset="0"/>
                <a:ea typeface="+mn-ea"/>
                <a:cs typeface="+mn-cs"/>
              </a:rPr>
              <a:t>Medien und Informatik</a:t>
            </a:r>
            <a:r>
              <a:rPr lang="de-CH" sz="1200" kern="1200" smtClean="0">
                <a:solidFill>
                  <a:schemeClr val="tx1"/>
                </a:solidFill>
                <a:effectLst/>
                <a:latin typeface="Times New Roman" pitchFamily="18" charset="0"/>
                <a:ea typeface="+mn-ea"/>
                <a:cs typeface="+mn-cs"/>
              </a:rPr>
              <a:t> ab der 4. Klasse und </a:t>
            </a:r>
            <a:r>
              <a:rPr lang="de-CH" sz="1200" i="1" kern="1200" smtClean="0">
                <a:solidFill>
                  <a:schemeClr val="tx1"/>
                </a:solidFill>
                <a:effectLst/>
                <a:latin typeface="Times New Roman" pitchFamily="18" charset="0"/>
                <a:ea typeface="+mn-ea"/>
                <a:cs typeface="+mn-cs"/>
              </a:rPr>
              <a:t>Berufliche Orientierung </a:t>
            </a:r>
            <a:r>
              <a:rPr lang="de-CH" sz="1200" kern="1200" smtClean="0">
                <a:solidFill>
                  <a:schemeClr val="tx1"/>
                </a:solidFill>
                <a:effectLst/>
                <a:latin typeface="Times New Roman" pitchFamily="18" charset="0"/>
                <a:ea typeface="+mn-ea"/>
                <a:cs typeface="+mn-cs"/>
              </a:rPr>
              <a:t>in der 8. Klasse ein eigenes Zeitgefäss in der Stundentafel. </a:t>
            </a:r>
          </a:p>
          <a:p>
            <a:endParaRPr lang="de-CH" sz="1200" kern="1200" smtClean="0">
              <a:solidFill>
                <a:schemeClr val="tx1"/>
              </a:solidFill>
              <a:effectLst/>
              <a:latin typeface="Times New Roman" pitchFamily="18" charset="0"/>
              <a:ea typeface="+mn-ea"/>
              <a:cs typeface="+mn-cs"/>
            </a:endParaRPr>
          </a:p>
          <a:p>
            <a:pPr marL="0" indent="0" defTabSz="927019">
              <a:buFont typeface="Arial" panose="020B0604020202020204" pitchFamily="34" charset="0"/>
              <a:buNone/>
              <a:defRPr/>
            </a:pPr>
            <a:r>
              <a:rPr lang="de-CH" sz="1200" kern="1200" smtClean="0">
                <a:solidFill>
                  <a:schemeClr val="tx1"/>
                </a:solidFill>
                <a:effectLst/>
                <a:latin typeface="Times New Roman" pitchFamily="18" charset="0"/>
                <a:ea typeface="+mn-ea"/>
                <a:cs typeface="+mn-cs"/>
              </a:rPr>
              <a:t>(</a:t>
            </a:r>
            <a:r>
              <a:rPr lang="de-CH" i="0" smtClean="0"/>
              <a:t>Heute werden im Fachbereich Realien </a:t>
            </a:r>
            <a:r>
              <a:rPr lang="de-CH" smtClean="0"/>
              <a:t>über die ganze Volksschulzeit hinweg 51.5 Wochenlektionen unterrichtet. Dem gegenüber geht die Lehrplanvorlage 21 in </a:t>
            </a:r>
            <a:r>
              <a:rPr lang="de-CH" b="1" i="1" smtClean="0"/>
              <a:t>Natur, Mensch, Gesellschaft (NMG)</a:t>
            </a:r>
            <a:r>
              <a:rPr lang="de-CH" i="1" smtClean="0"/>
              <a:t> </a:t>
            </a:r>
            <a:r>
              <a:rPr lang="de-CH" smtClean="0"/>
              <a:t>von einem Bedarf von 62 Stunden aus – eine Differenz von </a:t>
            </a:r>
            <a:r>
              <a:rPr lang="de-CH" b="1" smtClean="0"/>
              <a:t>10.5 Wochenlektionen</a:t>
            </a:r>
            <a:r>
              <a:rPr lang="de-CH" smtClean="0"/>
              <a:t>. Die </a:t>
            </a:r>
            <a:r>
              <a:rPr lang="de-CH" b="1" smtClean="0"/>
              <a:t>naturwissenschaftlich-technischen Fächer </a:t>
            </a:r>
            <a:r>
              <a:rPr lang="de-CH" smtClean="0"/>
              <a:t>sollten </a:t>
            </a:r>
            <a:r>
              <a:rPr lang="de-CH" b="1" smtClean="0"/>
              <a:t>gestärkt</a:t>
            </a:r>
            <a:r>
              <a:rPr lang="de-CH" smtClean="0"/>
              <a:t> werden.</a:t>
            </a:r>
            <a:r>
              <a:rPr lang="de-CH" baseline="0" smtClean="0"/>
              <a:t> </a:t>
            </a:r>
            <a:r>
              <a:rPr lang="de-CH" smtClean="0"/>
              <a:t>Im Fachbereich </a:t>
            </a:r>
            <a:r>
              <a:rPr lang="de-CH" b="1" i="1" smtClean="0"/>
              <a:t>Gestalten</a:t>
            </a:r>
            <a:r>
              <a:rPr lang="de-CH" i="0" baseline="0" smtClean="0"/>
              <a:t> ist es umgekehrt, hier haben wir </a:t>
            </a:r>
            <a:r>
              <a:rPr lang="de-CH" b="1" i="0" baseline="0" smtClean="0"/>
              <a:t>6</a:t>
            </a:r>
            <a:r>
              <a:rPr lang="de-CH" b="1" smtClean="0"/>
              <a:t>.5 Lektionen mehr</a:t>
            </a:r>
            <a:r>
              <a:rPr lang="de-CH" b="1" baseline="0" smtClean="0"/>
              <a:t> als benötigt</a:t>
            </a:r>
            <a:r>
              <a:rPr lang="de-CH" baseline="0" smtClean="0"/>
              <a:t>. </a:t>
            </a:r>
            <a:r>
              <a:rPr lang="de-CH" smtClean="0"/>
              <a:t>Der Kanton Thurgau möchte am bisherigen </a:t>
            </a:r>
            <a:r>
              <a:rPr lang="de-CH" b="1" smtClean="0"/>
              <a:t>hohen Anteil der gestalterischen Fächer festhalten</a:t>
            </a:r>
            <a:r>
              <a:rPr lang="de-CH" smtClean="0"/>
              <a:t>. Dies geschieht zulasten anderer Fächer. In den heutigen Stundentafeln gibt es </a:t>
            </a:r>
            <a:r>
              <a:rPr lang="de-CH" b="1" smtClean="0"/>
              <a:t>keine Lektionen für ICT und berufliche Orientierung</a:t>
            </a:r>
            <a:r>
              <a:rPr lang="de-CH" smtClean="0"/>
              <a:t>. Diesen wichtigen Fächern</a:t>
            </a:r>
            <a:r>
              <a:rPr lang="de-CH" baseline="0" smtClean="0"/>
              <a:t> sollen </a:t>
            </a:r>
            <a:r>
              <a:rPr lang="de-CH" b="1" baseline="0" smtClean="0"/>
              <a:t>Zeitgefässe</a:t>
            </a:r>
            <a:r>
              <a:rPr lang="de-CH" baseline="0" smtClean="0"/>
              <a:t> gegeben werden.)</a:t>
            </a:r>
            <a:endParaRPr lang="de-CH" smtClean="0"/>
          </a:p>
          <a:p>
            <a:endParaRPr lang="de-CH" sz="1200" kern="1200">
              <a:solidFill>
                <a:schemeClr val="tx1"/>
              </a:solidFill>
              <a:effectLst/>
              <a:latin typeface="Times New Roman" pitchFamily="18" charset="0"/>
              <a:ea typeface="+mn-ea"/>
              <a:cs typeface="+mn-cs"/>
            </a:endParaRPr>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14</a:t>
            </a:fld>
            <a:endParaRPr lang="de-CH"/>
          </a:p>
        </p:txBody>
      </p:sp>
    </p:spTree>
    <p:extLst>
      <p:ext uri="{BB962C8B-B14F-4D97-AF65-F5344CB8AC3E}">
        <p14:creationId xmlns:p14="http://schemas.microsoft.com/office/powerpoint/2010/main" val="44833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Die Stundentafel im </a:t>
            </a:r>
            <a:r>
              <a:rPr lang="de-CH" b="1" smtClean="0"/>
              <a:t>Kindergarten</a:t>
            </a:r>
            <a:r>
              <a:rPr lang="de-CH" smtClean="0"/>
              <a:t> bleibt gegenüber heute </a:t>
            </a:r>
            <a:r>
              <a:rPr lang="de-CH" b="1" smtClean="0"/>
              <a:t>unverändert</a:t>
            </a:r>
            <a:r>
              <a:rPr lang="de-CH" smtClean="0"/>
              <a:t>. Die zeitliche Zuteilung der Unterrichtszeit auf die einzelnen Fachbereiche liegt weiterhin im Zuständigkeitsbereich der Kindergärtnerin. Sie stellt sicher, dass die im Lehrplan aufgeführten Kompetenzen bearbeitet werden.</a:t>
            </a:r>
          </a:p>
          <a:p>
            <a:r>
              <a:rPr lang="de-CH" smtClean="0"/>
              <a:t> </a:t>
            </a:r>
          </a:p>
          <a:p>
            <a:r>
              <a:rPr lang="de-CH" smtClean="0"/>
              <a:t>In der </a:t>
            </a:r>
            <a:r>
              <a:rPr lang="de-CH" b="1" smtClean="0"/>
              <a:t>1. Klasse </a:t>
            </a:r>
            <a:r>
              <a:rPr lang="de-CH" smtClean="0"/>
              <a:t>bleibt die Lektionenzahl bei </a:t>
            </a:r>
            <a:r>
              <a:rPr lang="de-CH" b="1" smtClean="0"/>
              <a:t>24</a:t>
            </a:r>
            <a:r>
              <a:rPr lang="de-CH" smtClean="0"/>
              <a:t>. Damit können in dieser wichtigen Zeit der Einschulung gleichviel Halbklassenlektionen angeboten werden wie bisher. Die zeitliche Beanspruchung der Kinder bleibt gleich wie im Kindergarten. </a:t>
            </a:r>
          </a:p>
          <a:p>
            <a:r>
              <a:rPr lang="de-CH" smtClean="0"/>
              <a:t> </a:t>
            </a:r>
          </a:p>
          <a:p>
            <a:r>
              <a:rPr lang="de-CH" smtClean="0"/>
              <a:t>In der </a:t>
            </a:r>
            <a:r>
              <a:rPr lang="de-CH" b="1" smtClean="0"/>
              <a:t>2. Klasse </a:t>
            </a:r>
            <a:r>
              <a:rPr lang="de-CH" smtClean="0"/>
              <a:t>wird die Wochendotation </a:t>
            </a:r>
            <a:r>
              <a:rPr lang="de-CH" b="1" smtClean="0"/>
              <a:t>um zwei Lektionen auf 26 Lektionen </a:t>
            </a:r>
            <a:r>
              <a:rPr lang="de-CH" smtClean="0"/>
              <a:t>angehoben, um ausreichend Zeit für den Kompetenzaufbau zu haben. Die erhöhte Lektionenzahl führt auch zu einer moderateren Annäherung an die 29 Lektionen in der 3. Klasse.</a:t>
            </a:r>
          </a:p>
          <a:p>
            <a:r>
              <a:rPr lang="de-CH" smtClean="0"/>
              <a:t> </a:t>
            </a:r>
          </a:p>
          <a:p>
            <a:r>
              <a:rPr lang="de-CH" smtClean="0"/>
              <a:t>Für die </a:t>
            </a:r>
            <a:r>
              <a:rPr lang="de-CH" b="1" smtClean="0"/>
              <a:t>Verteilung der Unterrichtszeiten </a:t>
            </a:r>
            <a:r>
              <a:rPr lang="de-CH" smtClean="0"/>
              <a:t>einzelner Bereiche in den Fächern sind die Schulen verantwortlich. Wegleitend ist dabei das Erreichen der Kompetenzstufen, bzw. der Grundansprüche. </a:t>
            </a:r>
          </a:p>
          <a:p>
            <a:r>
              <a:rPr lang="de-CH" smtClean="0"/>
              <a:t> </a:t>
            </a:r>
          </a:p>
          <a:p>
            <a:r>
              <a:rPr lang="de-CH" smtClean="0"/>
              <a:t>Kompetenzen im Modul </a:t>
            </a:r>
            <a:r>
              <a:rPr lang="de-CH" b="1" i="1" smtClean="0"/>
              <a:t>Medien und Informatik</a:t>
            </a:r>
            <a:r>
              <a:rPr lang="de-CH" b="1" smtClean="0"/>
              <a:t> </a:t>
            </a:r>
            <a:r>
              <a:rPr lang="de-CH" smtClean="0"/>
              <a:t>werden im 1. Zyklus </a:t>
            </a:r>
            <a:r>
              <a:rPr lang="de-CH" b="1" smtClean="0"/>
              <a:t>integriert in die verschiedenen Fachbereiche </a:t>
            </a:r>
            <a:r>
              <a:rPr lang="de-CH" smtClean="0"/>
              <a:t>erarbeitet (z. B. Deutsch: Medien und Medienbeiträge verstehen; z. B. Mathematik: formale Anleitungen erkennen und ihnen folgen). </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15</a:t>
            </a:fld>
            <a:endParaRPr lang="de-CH"/>
          </a:p>
        </p:txBody>
      </p:sp>
    </p:spTree>
    <p:extLst>
      <p:ext uri="{BB962C8B-B14F-4D97-AF65-F5344CB8AC3E}">
        <p14:creationId xmlns:p14="http://schemas.microsoft.com/office/powerpoint/2010/main" val="140493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Die </a:t>
            </a:r>
            <a:r>
              <a:rPr lang="de-CH" b="1" smtClean="0"/>
              <a:t>wöchentliche Unterrichtszeit </a:t>
            </a:r>
            <a:r>
              <a:rPr lang="de-CH" smtClean="0"/>
              <a:t>der Schülerinnen und Schüler im 2. Zyklus </a:t>
            </a:r>
            <a:r>
              <a:rPr lang="de-CH" b="1" smtClean="0"/>
              <a:t>bleibt gleich wie bisher</a:t>
            </a:r>
            <a:r>
              <a:rPr lang="de-CH" smtClean="0"/>
              <a:t>.</a:t>
            </a:r>
          </a:p>
          <a:p>
            <a:r>
              <a:rPr lang="de-CH" smtClean="0"/>
              <a:t> </a:t>
            </a:r>
          </a:p>
          <a:p>
            <a:r>
              <a:rPr lang="de-CH" smtClean="0"/>
              <a:t>In der </a:t>
            </a:r>
            <a:r>
              <a:rPr lang="de-CH" b="1" smtClean="0"/>
              <a:t>4. Klasse </a:t>
            </a:r>
            <a:r>
              <a:rPr lang="de-CH" smtClean="0"/>
              <a:t>wird eine Lektion für </a:t>
            </a:r>
            <a:r>
              <a:rPr lang="de-CH" b="1" i="1" smtClean="0"/>
              <a:t>Medien und Informatik</a:t>
            </a:r>
            <a:r>
              <a:rPr lang="de-CH" smtClean="0"/>
              <a:t> eingefügt, damit für die Erarbeitung der Kompetenzen ein ausreichendes Zeitgefäss zur Verfügung steht. Dafür werden die Mathematiklektionen um eine reduziert. </a:t>
            </a:r>
          </a:p>
          <a:p>
            <a:r>
              <a:rPr lang="de-CH"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de-CH" smtClean="0"/>
              <a:t>Ab Schuljahr 2018/19 </a:t>
            </a:r>
            <a:r>
              <a:rPr lang="de-CH" b="1" smtClean="0"/>
              <a:t>entfallen</a:t>
            </a:r>
            <a:r>
              <a:rPr lang="de-CH" smtClean="0"/>
              <a:t> durch die Verschiebung des Französischunterrichts auf die Sekundarstufe I in der </a:t>
            </a:r>
            <a:r>
              <a:rPr lang="de-CH" b="1" smtClean="0"/>
              <a:t>5. und der 6. Klasse je zwei Lektionen</a:t>
            </a:r>
            <a:r>
              <a:rPr lang="de-CH" smtClean="0"/>
              <a:t>. Dadurch kann in beiden Klassen je </a:t>
            </a:r>
            <a:r>
              <a:rPr lang="de-CH" b="1" smtClean="0"/>
              <a:t>eine Lektion neu für </a:t>
            </a:r>
            <a:r>
              <a:rPr lang="de-CH" b="1" i="1" smtClean="0"/>
              <a:t>Medien und Informatik</a:t>
            </a:r>
            <a:r>
              <a:rPr lang="de-CH" b="1" smtClean="0"/>
              <a:t> </a:t>
            </a:r>
            <a:r>
              <a:rPr lang="de-CH" smtClean="0"/>
              <a:t>sowie eine Lektion </a:t>
            </a:r>
            <a:r>
              <a:rPr lang="de-CH" b="1" smtClean="0"/>
              <a:t>mehr für </a:t>
            </a:r>
            <a:r>
              <a:rPr lang="de-CH" b="1" i="1" smtClean="0"/>
              <a:t>Natur, Mensch, Gesellschaft</a:t>
            </a:r>
            <a:r>
              <a:rPr lang="de-CH" b="1" smtClean="0"/>
              <a:t> </a:t>
            </a:r>
            <a:r>
              <a:rPr lang="de-CH" smtClean="0"/>
              <a:t>eingesetzt werden. Für die Lehrpersonen ist es dadurch</a:t>
            </a:r>
            <a:r>
              <a:rPr lang="de-CH" baseline="0" smtClean="0"/>
              <a:t> </a:t>
            </a:r>
            <a:r>
              <a:rPr lang="de-CH" smtClean="0"/>
              <a:t>weiterhin möglich, ein </a:t>
            </a:r>
            <a:r>
              <a:rPr lang="de-CH" b="1" smtClean="0"/>
              <a:t>Vollpensum von 29 Lektionen </a:t>
            </a:r>
            <a:r>
              <a:rPr lang="de-CH" smtClean="0"/>
              <a:t>zu erteilen.</a:t>
            </a:r>
          </a:p>
          <a:p>
            <a:r>
              <a:rPr lang="de-CH" smtClean="0"/>
              <a:t> </a:t>
            </a:r>
          </a:p>
          <a:p>
            <a:r>
              <a:rPr lang="de-CH" smtClean="0"/>
              <a:t>Die bisherige </a:t>
            </a:r>
            <a:r>
              <a:rPr lang="de-CH" b="1" smtClean="0"/>
              <a:t>totale Anzahl Lektionen in </a:t>
            </a:r>
            <a:r>
              <a:rPr lang="de-CH" b="1" i="1" smtClean="0"/>
              <a:t>Deutsch</a:t>
            </a:r>
            <a:r>
              <a:rPr lang="de-CH" smtClean="0"/>
              <a:t> wird um eine reduziert. Damit liegt der Kanton Thurgau immer noch </a:t>
            </a:r>
            <a:r>
              <a:rPr lang="de-CH" b="1" smtClean="0"/>
              <a:t>vier Lektionen über </a:t>
            </a:r>
            <a:r>
              <a:rPr lang="de-CH" smtClean="0"/>
              <a:t>den Empfehlungen des Fachberichts. </a:t>
            </a:r>
          </a:p>
          <a:p>
            <a:r>
              <a:rPr lang="de-CH" smtClean="0"/>
              <a:t/>
            </a:r>
            <a:br>
              <a:rPr lang="de-CH" smtClean="0"/>
            </a:br>
            <a:r>
              <a:rPr lang="de-CH" smtClean="0"/>
              <a:t>Die </a:t>
            </a:r>
            <a:r>
              <a:rPr lang="de-CH" b="1" smtClean="0"/>
              <a:t>Gesamtlektionenzahl im Fachbereich </a:t>
            </a:r>
            <a:r>
              <a:rPr lang="de-CH" b="1" i="1" smtClean="0"/>
              <a:t>Gestalten</a:t>
            </a:r>
            <a:r>
              <a:rPr lang="de-CH" b="1" smtClean="0"/>
              <a:t> </a:t>
            </a:r>
            <a:r>
              <a:rPr lang="de-CH" smtClean="0"/>
              <a:t>bleibt gleich. Es ist weiterhin möglich im Bereich </a:t>
            </a:r>
            <a:r>
              <a:rPr lang="de-CH" i="1" smtClean="0"/>
              <a:t>Textiles und Technisches Gestalten</a:t>
            </a:r>
            <a:r>
              <a:rPr lang="de-CH" smtClean="0"/>
              <a:t> in </a:t>
            </a:r>
            <a:r>
              <a:rPr lang="de-CH" b="1" smtClean="0"/>
              <a:t>Halbklassen</a:t>
            </a:r>
            <a:r>
              <a:rPr lang="de-CH" smtClean="0"/>
              <a:t> zu arbeiten</a:t>
            </a:r>
            <a:r>
              <a:rPr lang="de-CH"/>
              <a:t/>
            </a:r>
            <a:br>
              <a:rPr lang="de-CH"/>
            </a:br>
            <a:endParaRPr lang="de-CH"/>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16</a:t>
            </a:fld>
            <a:endParaRPr lang="de-CH"/>
          </a:p>
        </p:txBody>
      </p:sp>
    </p:spTree>
    <p:extLst>
      <p:ext uri="{BB962C8B-B14F-4D97-AF65-F5344CB8AC3E}">
        <p14:creationId xmlns:p14="http://schemas.microsoft.com/office/powerpoint/2010/main" val="140493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Ab dem Schuljahr 2018/19 wird </a:t>
            </a:r>
            <a:r>
              <a:rPr lang="de-CH" b="1" smtClean="0"/>
              <a:t>auf der Primarstufe kein Französisch </a:t>
            </a:r>
            <a:r>
              <a:rPr lang="de-CH" smtClean="0"/>
              <a:t>mehr unterrichtet. Um dieselben Sprachkompetenzen wie bis anhin zu erreichen, müssen die vier Lektionen aus der Primarschule der Sekundarschule zur Verfügung gestellt werden. Dies führt zu einer </a:t>
            </a:r>
            <a:r>
              <a:rPr lang="de-CH" b="1" smtClean="0"/>
              <a:t>Erhöhung der Lektionen in Französisch  </a:t>
            </a:r>
            <a:r>
              <a:rPr lang="de-CH" smtClean="0"/>
              <a:t>2. Fremdsprache von </a:t>
            </a:r>
            <a:r>
              <a:rPr lang="de-CH" b="1" smtClean="0"/>
              <a:t>heute 10 auf künftig 14 Lektionen</a:t>
            </a:r>
            <a:r>
              <a:rPr lang="de-CH" smtClean="0"/>
              <a:t>. Die Verteilung der Lektionen auf die drei Sekundarschuljahre erfolgt nach dem </a:t>
            </a:r>
            <a:r>
              <a:rPr lang="de-CH" b="1" smtClean="0"/>
              <a:t>Modell 5-5-4. </a:t>
            </a:r>
            <a:endParaRPr lang="de-CH" smtClean="0"/>
          </a:p>
          <a:p>
            <a:r>
              <a:rPr lang="de-CH" smtClean="0"/>
              <a:t> </a:t>
            </a:r>
          </a:p>
          <a:p>
            <a:pPr defTabSz="927019">
              <a:defRPr/>
            </a:pPr>
            <a:r>
              <a:rPr lang="de-CH" smtClean="0"/>
              <a:t>Das </a:t>
            </a:r>
            <a:r>
              <a:rPr lang="de-CH" b="1" smtClean="0"/>
              <a:t>Erreichen der Grundansprüche </a:t>
            </a:r>
            <a:r>
              <a:rPr lang="de-CH" smtClean="0"/>
              <a:t>in der zweiten Fremdsprache </a:t>
            </a:r>
            <a:r>
              <a:rPr lang="de-CH" i="1" smtClean="0"/>
              <a:t>Französisch</a:t>
            </a:r>
            <a:r>
              <a:rPr lang="de-CH" smtClean="0"/>
              <a:t> ist für alle Schülerinnen und Schüler der Sekundarstufe I verbindlich. Die Möglichkeit, ab der 2. Sekundarklasse die zweite Fremdsprache </a:t>
            </a:r>
            <a:r>
              <a:rPr lang="de-CH" b="1" smtClean="0"/>
              <a:t>abzuwählen, entfällt</a:t>
            </a:r>
            <a:r>
              <a:rPr lang="de-CH" smtClean="0"/>
              <a:t>. Daher wird auf die bisherigen </a:t>
            </a:r>
            <a:r>
              <a:rPr lang="de-CH" b="1" smtClean="0"/>
              <a:t>6 Lektionen Wahlpflichtfächer in der 2. Sekundarklasse verzichtet</a:t>
            </a:r>
            <a:r>
              <a:rPr lang="de-CH" smtClean="0"/>
              <a:t>. Schülerinnen und Schüler im </a:t>
            </a:r>
            <a:r>
              <a:rPr lang="de-CH" b="1" smtClean="0"/>
              <a:t>Typ G </a:t>
            </a:r>
            <a:r>
              <a:rPr lang="de-CH" smtClean="0"/>
              <a:t>haben die Möglichkeit, in der </a:t>
            </a:r>
            <a:r>
              <a:rPr lang="de-CH" b="1" smtClean="0"/>
              <a:t>3. Sekundarklasse eine Fremdsprache wegzulassen</a:t>
            </a:r>
            <a:r>
              <a:rPr lang="de-CH" smtClean="0"/>
              <a:t>.</a:t>
            </a:r>
          </a:p>
          <a:p>
            <a:r>
              <a:rPr lang="de-CH" smtClean="0"/>
              <a:t> </a:t>
            </a:r>
          </a:p>
          <a:p>
            <a:r>
              <a:rPr lang="de-CH" smtClean="0"/>
              <a:t>Zudem kommt </a:t>
            </a:r>
            <a:r>
              <a:rPr lang="de-CH" b="1" smtClean="0"/>
              <a:t>eine Lektion </a:t>
            </a:r>
            <a:r>
              <a:rPr lang="de-CH" b="1" i="1" smtClean="0"/>
              <a:t>Deutsch</a:t>
            </a:r>
            <a:r>
              <a:rPr lang="de-CH" b="1" smtClean="0"/>
              <a:t> </a:t>
            </a:r>
            <a:r>
              <a:rPr lang="de-CH" smtClean="0"/>
              <a:t>in der 3. Sekundarklasse dazu. Um bei den Fremdsprachen kein allzu grosses Übergewicht zu erhalten, ist die </a:t>
            </a:r>
            <a:r>
              <a:rPr lang="de-CH" b="1" smtClean="0"/>
              <a:t>Reduktion um eine Lektion </a:t>
            </a:r>
            <a:r>
              <a:rPr lang="de-CH" b="1" i="1" smtClean="0"/>
              <a:t>Englisch </a:t>
            </a:r>
            <a:r>
              <a:rPr lang="de-CH" smtClean="0"/>
              <a:t>vertretbar.  </a:t>
            </a:r>
          </a:p>
          <a:p>
            <a:pPr defTabSz="939812"/>
            <a:r>
              <a:rPr lang="de-CH" smtClean="0"/>
              <a:t>Für die Module </a:t>
            </a:r>
            <a:r>
              <a:rPr lang="de-CH" b="1" i="1" smtClean="0"/>
              <a:t>Medien und Informatik</a:t>
            </a:r>
            <a:r>
              <a:rPr lang="de-CH" b="1" smtClean="0"/>
              <a:t> </a:t>
            </a:r>
            <a:r>
              <a:rPr lang="de-CH" smtClean="0"/>
              <a:t>sowie </a:t>
            </a:r>
            <a:r>
              <a:rPr lang="de-CH" b="1" i="1" smtClean="0"/>
              <a:t>Berufliche Orientierung</a:t>
            </a:r>
            <a:r>
              <a:rPr lang="de-CH" b="1" smtClean="0"/>
              <a:t> </a:t>
            </a:r>
            <a:r>
              <a:rPr lang="de-CH" smtClean="0"/>
              <a:t>werden im 3. Zyklus </a:t>
            </a:r>
            <a:r>
              <a:rPr lang="de-CH" b="1" smtClean="0"/>
              <a:t>drei Mehrlektionen, </a:t>
            </a:r>
            <a:r>
              <a:rPr lang="de-CH" smtClean="0"/>
              <a:t>für den gesamten Bereich </a:t>
            </a:r>
            <a:r>
              <a:rPr lang="de-CH" b="1" smtClean="0"/>
              <a:t>NMG</a:t>
            </a:r>
            <a:r>
              <a:rPr lang="de-CH" smtClean="0"/>
              <a:t> wird </a:t>
            </a:r>
            <a:r>
              <a:rPr lang="de-CH" b="1" smtClean="0"/>
              <a:t>eine Mehrlektion </a:t>
            </a:r>
            <a:r>
              <a:rPr lang="de-CH" smtClean="0"/>
              <a:t>ausgewiesen. Somit ergeben sich im 3. Zyklus mit den vier zusätzlichen Französischlektionen total </a:t>
            </a:r>
            <a:r>
              <a:rPr lang="de-CH" b="1" smtClean="0"/>
              <a:t>acht Mehrlektionen</a:t>
            </a:r>
            <a:r>
              <a:rPr lang="de-CH" smtClean="0"/>
              <a:t> gegenüber heute.</a:t>
            </a:r>
          </a:p>
          <a:p>
            <a:endParaRPr lang="de-CH" smtClean="0"/>
          </a:p>
          <a:p>
            <a:r>
              <a:rPr lang="de-CH" smtClean="0"/>
              <a:t>Der Fachbereich </a:t>
            </a:r>
            <a:r>
              <a:rPr lang="de-CH" b="1" i="1" smtClean="0"/>
              <a:t>Wirtschaft, Arbeit, Haushalt</a:t>
            </a:r>
            <a:r>
              <a:rPr lang="de-CH" b="1" smtClean="0"/>
              <a:t> </a:t>
            </a:r>
            <a:r>
              <a:rPr lang="de-CH" smtClean="0"/>
              <a:t>integriert die bisherigen Inhalte des Faches Hauswirtschaft und erweitert dieses. Er umfasst neu ökonomische Aufgaben der alltäglichen Lebensführung. Um den Kompetenzaufbau sorgfältig zu gestalten ist es wichtig, damit bereits in der 1. Sekundarklasse zu beginnen. Die Stundenpläne sollen so gestaltet werden, dass </a:t>
            </a:r>
            <a:r>
              <a:rPr lang="de-CH" b="1" smtClean="0"/>
              <a:t>semesterweise oder vierzehntäglich auch 4-Lektionenblöcke für das Kochen </a:t>
            </a:r>
            <a:r>
              <a:rPr lang="de-CH" smtClean="0"/>
              <a:t>möglich sind. Zur Illustration ist eine Tabelle mit der Stundenverteilung über die drei Sekundarschuljahre und einer möglichen Zuordnung der Lehrplankompetenzen beigelegt (vgl. Kap. 7.4 und nächste Folie). </a:t>
            </a:r>
          </a:p>
          <a:p>
            <a:endParaRPr lang="de-CH"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smtClean="0"/>
              <a:t>Gegenüber heute wird der </a:t>
            </a:r>
            <a:r>
              <a:rPr lang="de-CH" b="1" smtClean="0"/>
              <a:t>Pflichtbereich in der 3. Sekundarklasse von 32 auf 36 Lektionen erhöht</a:t>
            </a:r>
            <a:r>
              <a:rPr lang="de-CH" smtClean="0"/>
              <a:t>. Wahlpflicht- und Freifächer sollen </a:t>
            </a:r>
            <a:r>
              <a:rPr lang="de-CH" b="1" smtClean="0"/>
              <a:t>Schwerpunktbildungen</a:t>
            </a:r>
            <a:r>
              <a:rPr lang="de-CH" smtClean="0"/>
              <a:t> ermöglichen. </a:t>
            </a:r>
          </a:p>
          <a:p>
            <a:r>
              <a:rPr lang="de-CH" smtClean="0"/>
              <a:t> </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17</a:t>
            </a:fld>
            <a:endParaRPr lang="de-CH"/>
          </a:p>
        </p:txBody>
      </p:sp>
    </p:spTree>
    <p:extLst>
      <p:ext uri="{BB962C8B-B14F-4D97-AF65-F5344CB8AC3E}">
        <p14:creationId xmlns:p14="http://schemas.microsoft.com/office/powerpoint/2010/main" val="85960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de-CH" sz="1200" b="0" kern="1200" smtClean="0">
                <a:solidFill>
                  <a:schemeClr val="tx1"/>
                </a:solidFill>
                <a:effectLst/>
                <a:latin typeface="Times New Roman" pitchFamily="18" charset="0"/>
                <a:ea typeface="+mn-ea"/>
                <a:cs typeface="+mn-cs"/>
              </a:rPr>
              <a:t>Wirtschaft, Arbeit, Haushalt (WAH), 3. Zyklus: Stundenverteilung und Vorschlag zur Zuordnung der Lehrplankompetenzen </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18</a:t>
            </a:fld>
            <a:endParaRPr lang="de-CH"/>
          </a:p>
        </p:txBody>
      </p:sp>
    </p:spTree>
    <p:extLst>
      <p:ext uri="{BB962C8B-B14F-4D97-AF65-F5344CB8AC3E}">
        <p14:creationId xmlns:p14="http://schemas.microsoft.com/office/powerpoint/2010/main" val="313848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Speziel</a:t>
            </a:r>
            <a:r>
              <a:rPr lang="de-CH" baseline="0" smtClean="0"/>
              <a:t>l ausgewiesene Lektion in </a:t>
            </a:r>
            <a:r>
              <a:rPr lang="de-CH" smtClean="0"/>
              <a:t>BO /</a:t>
            </a:r>
            <a:r>
              <a:rPr lang="de-CH" baseline="0" smtClean="0"/>
              <a:t> </a:t>
            </a:r>
            <a:r>
              <a:rPr lang="de-CH" smtClean="0"/>
              <a:t>Medien</a:t>
            </a:r>
            <a:r>
              <a:rPr lang="de-CH" baseline="0" smtClean="0"/>
              <a:t> und Informatik</a:t>
            </a:r>
            <a:endParaRPr lang="de-CH" smtClean="0"/>
          </a:p>
          <a:p>
            <a:endParaRPr lang="de-CH"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b="1" smtClean="0"/>
              <a:t>Wahlpflichtfächer in</a:t>
            </a:r>
            <a:r>
              <a:rPr lang="de-CH" b="1" baseline="0" smtClean="0"/>
              <a:t> der 3. Sekundarklasse: </a:t>
            </a:r>
            <a:r>
              <a:rPr lang="de-CH" sz="1200" kern="1200" smtClean="0">
                <a:solidFill>
                  <a:schemeClr val="tx1"/>
                </a:solidFill>
                <a:effectLst/>
                <a:latin typeface="Times New Roman" pitchFamily="18" charset="0"/>
                <a:ea typeface="+mn-ea"/>
                <a:cs typeface="+mn-cs"/>
              </a:rPr>
              <a:t>Das System von Wahlpflichtfächern ermöglicht es den Schülerinnen und Schülern einen Schwerpunkt gemäss den persönlichen Neigungen und Begabungen zu bilden. Über die Detailgestaltung des Wahlpflichtangebotes entscheidet die Schule gemäss ihrem Profil. In Bezug auf die individuelle Wahl ist eine frühzeitige Beratung der Schülerinnen und Schüler in Zusammenarbeit mit den Eltern notwendig. </a:t>
            </a:r>
            <a:r>
              <a:rPr lang="de-CH" sz="1200" b="1" kern="1200" smtClean="0">
                <a:solidFill>
                  <a:schemeClr val="tx1"/>
                </a:solidFill>
                <a:effectLst/>
                <a:latin typeface="Times New Roman" pitchFamily="18" charset="0"/>
                <a:ea typeface="+mn-ea"/>
                <a:cs typeface="+mn-cs"/>
              </a:rPr>
              <a:t>Im Rahmen von 9 bis 12 Lektionen müssen von der Schule Kurse angeboten werden. Dabei ist eine ausgewogene Verteilung auf die verschiedenen Fachbereiche zwingend.</a:t>
            </a:r>
          </a:p>
          <a:p>
            <a:endParaRPr lang="de-CH" baseline="0" smtClean="0"/>
          </a:p>
          <a:p>
            <a:r>
              <a:rPr lang="de-CH" b="1" baseline="0" smtClean="0"/>
              <a:t>Richtwerte</a:t>
            </a:r>
            <a:r>
              <a:rPr lang="de-CH" baseline="0" smtClean="0"/>
              <a:t> zur Aufteilung der Fachbereiche </a:t>
            </a:r>
            <a:r>
              <a:rPr lang="de-CH" i="1" baseline="0" smtClean="0"/>
              <a:t>Natur und Technik </a:t>
            </a:r>
            <a:r>
              <a:rPr lang="de-CH" baseline="0" smtClean="0"/>
              <a:t>sowie </a:t>
            </a:r>
            <a:r>
              <a:rPr lang="de-CH" i="1" baseline="0" smtClean="0"/>
              <a:t>Räume, Zeiten, Gesellschaften </a:t>
            </a:r>
            <a:r>
              <a:rPr lang="de-CH" i="0" baseline="0" smtClean="0"/>
              <a:t>in die bekannten Fächer</a:t>
            </a:r>
            <a:endParaRPr lang="de-CH" i="0"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19</a:t>
            </a:fld>
            <a:endParaRPr lang="de-CH"/>
          </a:p>
        </p:txBody>
      </p:sp>
    </p:spTree>
    <p:extLst>
      <p:ext uri="{BB962C8B-B14F-4D97-AF65-F5344CB8AC3E}">
        <p14:creationId xmlns:p14="http://schemas.microsoft.com/office/powerpoint/2010/main" val="397073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Auftrag</a:t>
            </a:r>
            <a:r>
              <a:rPr lang="de-CH" baseline="0" smtClean="0"/>
              <a:t> des RR</a:t>
            </a:r>
          </a:p>
          <a:p>
            <a:endParaRPr lang="de-CH" baseline="0" smtClean="0"/>
          </a:p>
          <a:p>
            <a:r>
              <a:rPr lang="de-CH" baseline="0" smtClean="0"/>
              <a:t>Auftrag schlägt sich in den VNL-Unterlagen nieder: Stundentafeln / Lehrplan / Beurteilung &gt;&gt;</a:t>
            </a:r>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a:t>
            </a:fld>
            <a:endParaRPr lang="de-CH"/>
          </a:p>
        </p:txBody>
      </p:sp>
    </p:spTree>
    <p:extLst>
      <p:ext uri="{BB962C8B-B14F-4D97-AF65-F5344CB8AC3E}">
        <p14:creationId xmlns:p14="http://schemas.microsoft.com/office/powerpoint/2010/main" val="517780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solidFill>
                  <a:srgbClr val="00B050"/>
                </a:solidFill>
              </a:rPr>
              <a:t>Unterlagen: Bericht «Beurteilung»</a:t>
            </a:r>
          </a:p>
          <a:p>
            <a:endParaRPr lang="de-CH" smtClean="0">
              <a:solidFill>
                <a:srgbClr val="00B050"/>
              </a:solidFill>
            </a:endParaRPr>
          </a:p>
          <a:p>
            <a:r>
              <a:rPr lang="de-CH" smtClean="0"/>
              <a:t>Grundsätze bei der Erarbeitung der Beurteilungsgrundlagen: </a:t>
            </a:r>
          </a:p>
          <a:p>
            <a:pPr marL="176215" marR="0" lvl="0" indent="-17621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was sich im Kanton Thurgau bewährt hat, wird weitergeführt:</a:t>
            </a:r>
            <a:r>
              <a:rPr lang="de-CH" baseline="0" smtClean="0"/>
              <a:t> </a:t>
            </a:r>
            <a:r>
              <a:rPr lang="de-CH" smtClean="0"/>
              <a:t>Notenzeugnisse, Aussagen zum Lern-, Arbeits- und Sozialverhalten</a:t>
            </a:r>
          </a:p>
          <a:p>
            <a:pPr marL="176215" indent="-176215">
              <a:buFont typeface="Arial" panose="020B0604020202020204" pitchFamily="34" charset="0"/>
              <a:buChar char="•"/>
            </a:pPr>
            <a:r>
              <a:rPr lang="de-CH" smtClean="0"/>
              <a:t>im kompetenzorientierten Unterricht wendet sich die </a:t>
            </a:r>
            <a:r>
              <a:rPr lang="de-CH" b="1" smtClean="0"/>
              <a:t>Leistungsbewertung</a:t>
            </a:r>
            <a:r>
              <a:rPr lang="de-CH" smtClean="0"/>
              <a:t> auch vermehrt den </a:t>
            </a:r>
            <a:r>
              <a:rPr lang="de-CH" b="1" smtClean="0"/>
              <a:t>Prozessen des Lernens </a:t>
            </a:r>
            <a:r>
              <a:rPr lang="de-CH" smtClean="0"/>
              <a:t>zu; </a:t>
            </a:r>
          </a:p>
          <a:p>
            <a:pPr marL="176215" indent="-176215">
              <a:buFont typeface="Arial" panose="020B0604020202020204" pitchFamily="34" charset="0"/>
              <a:buChar char="•"/>
            </a:pPr>
            <a:r>
              <a:rPr lang="de-CH" smtClean="0"/>
              <a:t>Die Beurteilungsarbeit der Lehrpersonen soll auch weiterhin durch ein </a:t>
            </a:r>
            <a:r>
              <a:rPr lang="de-CH" b="1" smtClean="0"/>
              <a:t>elektronisches, einfach handhabbares</a:t>
            </a:r>
            <a:r>
              <a:rPr lang="de-CH" smtClean="0"/>
              <a:t> und auf die </a:t>
            </a:r>
            <a:r>
              <a:rPr lang="de-CH" b="1" smtClean="0"/>
              <a:t>Kompetenzorientierung</a:t>
            </a:r>
            <a:r>
              <a:rPr lang="de-CH" smtClean="0"/>
              <a:t> ausgerichtetes </a:t>
            </a:r>
            <a:r>
              <a:rPr lang="de-CH" b="1" smtClean="0"/>
              <a:t>Instrument</a:t>
            </a:r>
            <a:r>
              <a:rPr lang="de-CH" smtClean="0"/>
              <a:t> unterstützt werden.</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20</a:t>
            </a:fld>
            <a:endParaRPr lang="de-CH"/>
          </a:p>
        </p:txBody>
      </p:sp>
    </p:spTree>
    <p:extLst>
      <p:ext uri="{BB962C8B-B14F-4D97-AF65-F5344CB8AC3E}">
        <p14:creationId xmlns:p14="http://schemas.microsoft.com/office/powerpoint/2010/main" val="2791441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In erster Linie ist die schulische Beurteilung dazu da, die Schülerinnen und Schüler </a:t>
            </a:r>
            <a:r>
              <a:rPr lang="de-CH" i="0" smtClean="0"/>
              <a:t>zu </a:t>
            </a:r>
            <a:r>
              <a:rPr lang="de-CH" b="1" i="0" smtClean="0"/>
              <a:t>fördern</a:t>
            </a:r>
            <a:r>
              <a:rPr lang="de-CH" b="0" i="0" baseline="0" smtClean="0"/>
              <a:t> </a:t>
            </a:r>
            <a:r>
              <a:rPr lang="de-CH" b="0" i="1" baseline="0" smtClean="0"/>
              <a:t>(&gt; Fördern im Lerndialog).</a:t>
            </a:r>
            <a:endParaRPr lang="de-CH" i="1" smtClean="0"/>
          </a:p>
          <a:p>
            <a:endParaRPr lang="de-CH" smtClean="0"/>
          </a:p>
          <a:p>
            <a:r>
              <a:rPr lang="de-CH" smtClean="0"/>
              <a:t>Gleichzeitig ist die schulische Beurteilung die </a:t>
            </a:r>
            <a:r>
              <a:rPr lang="de-CH" b="1" smtClean="0"/>
              <a:t>Grundlage für die Qualifikation </a:t>
            </a:r>
            <a:r>
              <a:rPr lang="de-CH" smtClean="0"/>
              <a:t>und dient der </a:t>
            </a:r>
            <a:r>
              <a:rPr lang="de-CH" b="1" smtClean="0"/>
              <a:t>Selektion</a:t>
            </a:r>
            <a:r>
              <a:rPr lang="de-CH" smtClean="0"/>
              <a:t>. Entsprechend </a:t>
            </a:r>
            <a:r>
              <a:rPr lang="de-CH" b="1" smtClean="0"/>
              <a:t>sorgfältig und verantwortungsbewusst </a:t>
            </a:r>
            <a:r>
              <a:rPr lang="de-CH" smtClean="0"/>
              <a:t>muss sie erfolgen</a:t>
            </a:r>
            <a:r>
              <a:rPr lang="de-CH" baseline="0" smtClean="0"/>
              <a:t> </a:t>
            </a:r>
            <a:r>
              <a:rPr lang="de-CH" i="1" baseline="0" smtClean="0"/>
              <a:t>(&gt; Bewerten von Leistungen). </a:t>
            </a:r>
            <a:endParaRPr lang="de-CH" i="1" smtClean="0"/>
          </a:p>
          <a:p>
            <a:endParaRPr lang="de-CH" smtClean="0"/>
          </a:p>
          <a:p>
            <a:r>
              <a:rPr lang="de-CH" smtClean="0"/>
              <a:t>Im Hinblick auf den Lehrplan Volksschule Thurgau kann in diesem Bereich </a:t>
            </a:r>
            <a:r>
              <a:rPr lang="de-CH" b="1" smtClean="0"/>
              <a:t>weitgehend an bewährten Grundsätzen festgehalten </a:t>
            </a:r>
            <a:r>
              <a:rPr lang="de-CH" smtClean="0"/>
              <a:t>werden. Gleichwohl bieten sich im Zusammenhang mit dem neuen Lehrplan </a:t>
            </a:r>
            <a:r>
              <a:rPr lang="de-CH" b="1" smtClean="0"/>
              <a:t>erweiterte Möglichkeiten</a:t>
            </a:r>
            <a:r>
              <a:rPr lang="de-CH" smtClean="0"/>
              <a:t>, um Aussagen über den Kompetenzstand </a:t>
            </a:r>
            <a:r>
              <a:rPr lang="de-CH" b="1" smtClean="0"/>
              <a:t>breiter abzustützen</a:t>
            </a:r>
            <a:r>
              <a:rPr lang="de-CH" smtClean="0"/>
              <a:t>.</a:t>
            </a:r>
          </a:p>
          <a:p>
            <a:pPr lvl="0"/>
            <a:endParaRPr lang="de-CH"/>
          </a:p>
          <a:p>
            <a:pPr lvl="0"/>
            <a:r>
              <a:rPr lang="de-CH" b="1" smtClean="0"/>
              <a:t>Aufgaben in Lernsituationen </a:t>
            </a:r>
            <a:r>
              <a:rPr lang="de-CH" smtClean="0"/>
              <a:t>dienen der </a:t>
            </a:r>
            <a:r>
              <a:rPr lang="de-CH" b="1" smtClean="0"/>
              <a:t>Förderung des fachlichen Denkens und Handelns</a:t>
            </a:r>
            <a:r>
              <a:rPr lang="de-CH" smtClean="0"/>
              <a:t>. Solche Aufgaben sind darauf ausgerichtet, Neues mit dem eigenen Vorwissen zu verknüpfen, Strukturen zu bilden und zu festigen, Experimente zu wagen, neue Begriffe und Vorstellungen zu entwickeln, Inhalte zu beurteilen, Schlüsse zu ziehen u.a.m. </a:t>
            </a:r>
            <a:r>
              <a:rPr lang="de-CH" b="1" smtClean="0"/>
              <a:t>Qualitäten</a:t>
            </a:r>
            <a:r>
              <a:rPr lang="de-CH" smtClean="0"/>
              <a:t>, die Schülerinnen und Schüler bei der Bearbeitung von solchen Aufgaben zeigen, können als </a:t>
            </a:r>
            <a:r>
              <a:rPr lang="de-CH" b="1" i="1" smtClean="0"/>
              <a:t>Prozessbewertung</a:t>
            </a:r>
            <a:r>
              <a:rPr lang="de-CH" smtClean="0"/>
              <a:t> ins Zeugnis einbezogen werden (= punktuelle Bewertung des Lernweges).</a:t>
            </a:r>
          </a:p>
          <a:p>
            <a:r>
              <a:rPr lang="de-CH" smtClean="0"/>
              <a:t> </a:t>
            </a:r>
          </a:p>
          <a:p>
            <a:pPr lvl="0"/>
            <a:r>
              <a:rPr lang="de-CH" b="1" smtClean="0"/>
              <a:t>Aufgaben</a:t>
            </a:r>
            <a:r>
              <a:rPr lang="de-CH" smtClean="0"/>
              <a:t>, die am </a:t>
            </a:r>
            <a:r>
              <a:rPr lang="de-CH" b="1" smtClean="0"/>
              <a:t>Ende einer Unterrichtseinheit </a:t>
            </a:r>
            <a:r>
              <a:rPr lang="de-CH" smtClean="0"/>
              <a:t>eingesetzt werden, haben einen klar leistungsorientierten Charakter. Es gilt festzustellen, ob der für eine Altersstufe erwartete </a:t>
            </a:r>
            <a:r>
              <a:rPr lang="de-CH" b="1" smtClean="0"/>
              <a:t>Kompetenzstand</a:t>
            </a:r>
            <a:r>
              <a:rPr lang="de-CH" smtClean="0"/>
              <a:t> erreicht ist und in welchem Ausprägungsgrad. Dazu eignen sich neben Lernkontrollen / Prüfungen auch andere Formen des Leistungsnachweises, wie zum Beispiel Referate, Projektarbeiten, Lerndokumentationen u.a.m. Die Beurteilung der </a:t>
            </a:r>
            <a:r>
              <a:rPr lang="de-CH" b="1" smtClean="0"/>
              <a:t>in solchen Leistungssituationen entstandenen Ergebnisse </a:t>
            </a:r>
            <a:r>
              <a:rPr lang="de-CH" smtClean="0"/>
              <a:t>wird als </a:t>
            </a:r>
            <a:r>
              <a:rPr lang="de-CH" b="1" i="1" smtClean="0"/>
              <a:t>Produktbewertung</a:t>
            </a:r>
            <a:r>
              <a:rPr lang="de-CH" b="1" smtClean="0"/>
              <a:t> </a:t>
            </a:r>
            <a:r>
              <a:rPr lang="de-CH" smtClean="0"/>
              <a:t>ins Zeugnis eingebracht (= abschliessende Bewertung).</a:t>
            </a:r>
          </a:p>
          <a:p>
            <a:r>
              <a:rPr lang="de-CH" smtClean="0"/>
              <a:t> </a:t>
            </a:r>
          </a:p>
          <a:p>
            <a:pPr defTabSz="939812">
              <a:defRPr/>
            </a:pPr>
            <a:r>
              <a:rPr lang="de-CH" smtClean="0"/>
              <a:t>Somit wendet sich die </a:t>
            </a:r>
            <a:r>
              <a:rPr lang="de-CH" b="1" smtClean="0"/>
              <a:t>Leistungsbewertung im kompetenzorientierten Unterricht </a:t>
            </a:r>
            <a:r>
              <a:rPr lang="de-CH" smtClean="0"/>
              <a:t>verstärkt auch den Prozessen des Lernens zu. Sie ist </a:t>
            </a:r>
            <a:r>
              <a:rPr lang="de-CH" b="1" i="1" smtClean="0"/>
              <a:t>zweidimensional</a:t>
            </a:r>
            <a:r>
              <a:rPr lang="de-CH" b="1" smtClean="0"/>
              <a:t>. </a:t>
            </a:r>
            <a:r>
              <a:rPr lang="de-CH" smtClean="0"/>
              <a:t>Es werden sowohl Qualitäten, die sich bei der Bearbeitung</a:t>
            </a:r>
            <a:r>
              <a:rPr lang="de-CH" baseline="0" smtClean="0"/>
              <a:t> </a:t>
            </a:r>
            <a:r>
              <a:rPr lang="de-CH" smtClean="0"/>
              <a:t>von Aufgaben in Lernsituationen zeigen als auch Leistungen aus Überprüfungssituationen berücksichtigt</a:t>
            </a:r>
            <a:r>
              <a:rPr lang="de-CH" baseline="0" smtClean="0"/>
              <a:t> und zu einer Zeugnisnote zusammen geführt.</a:t>
            </a:r>
            <a:endParaRPr lang="de-CH"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21</a:t>
            </a:fld>
            <a:endParaRPr lang="de-CH"/>
          </a:p>
        </p:txBody>
      </p:sp>
    </p:spTree>
    <p:extLst>
      <p:ext uri="{BB962C8B-B14F-4D97-AF65-F5344CB8AC3E}">
        <p14:creationId xmlns:p14="http://schemas.microsoft.com/office/powerpoint/2010/main" val="763493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smtClean="0"/>
              <a:t>Für den Einsatz in der Praxis ist es wichtig, dass den Lehrpersonen</a:t>
            </a:r>
            <a:r>
              <a:rPr lang="de-CH" b="0" baseline="0" smtClean="0"/>
              <a:t> unterstützende Materialien zur Verfügung stehen. Daher wurden – basierend auf dem Beschluss des RR vom letzten August – die Arbeiten an einem </a:t>
            </a:r>
            <a:r>
              <a:rPr lang="de-CH" b="0" smtClean="0"/>
              <a:t>elektronischen, einfach handhabbaren</a:t>
            </a:r>
            <a:r>
              <a:rPr lang="de-CH" b="0" baseline="0" smtClean="0"/>
              <a:t> </a:t>
            </a:r>
            <a:r>
              <a:rPr lang="de-CH" b="0" smtClean="0"/>
              <a:t>und auf die Kompetenzorientierung Beurteilungstool aufgenommen: </a:t>
            </a:r>
          </a:p>
          <a:p>
            <a:endParaRPr lang="de-CH" smtClean="0"/>
          </a:p>
          <a:p>
            <a:pPr marL="176215" indent="-176215">
              <a:buFont typeface="Arial" panose="020B0604020202020204" pitchFamily="34" charset="0"/>
              <a:buChar char="•"/>
            </a:pPr>
            <a:r>
              <a:rPr lang="de-CH" smtClean="0"/>
              <a:t>bisheriges digitales Zeugnistool wird so </a:t>
            </a:r>
            <a:r>
              <a:rPr lang="de-CH" b="1" smtClean="0"/>
              <a:t>erweitert</a:t>
            </a:r>
            <a:r>
              <a:rPr lang="de-CH" smtClean="0"/>
              <a:t>, dass sowohl </a:t>
            </a:r>
            <a:r>
              <a:rPr lang="de-CH" b="1" smtClean="0"/>
              <a:t>Prozess- als auch Produktbewertungen eingetragen </a:t>
            </a:r>
            <a:r>
              <a:rPr lang="de-CH" smtClean="0"/>
              <a:t>werden können;</a:t>
            </a:r>
          </a:p>
          <a:p>
            <a:pPr marL="176215" indent="-176215">
              <a:buFont typeface="Arial" panose="020B0604020202020204" pitchFamily="34" charset="0"/>
              <a:buChar char="•"/>
            </a:pPr>
            <a:r>
              <a:rPr lang="de-CH" b="1" smtClean="0"/>
              <a:t>Vorschlag</a:t>
            </a:r>
            <a:r>
              <a:rPr lang="de-CH" smtClean="0"/>
              <a:t> für eine Zeugnisnote </a:t>
            </a:r>
          </a:p>
          <a:p>
            <a:pPr marL="176215" marR="0" indent="-17621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trotz Praxis: Nutzung der Zweidimensionalität ist </a:t>
            </a:r>
            <a:r>
              <a:rPr lang="de-CH" b="1" smtClean="0"/>
              <a:t>optional </a:t>
            </a:r>
            <a:r>
              <a:rPr lang="de-CH" smtClean="0"/>
              <a:t>(trotz anderer Praxis)</a:t>
            </a:r>
            <a:endParaRPr lang="de-CH" b="1" smtClean="0"/>
          </a:p>
          <a:p>
            <a:pPr marL="176215" indent="-176215">
              <a:buFont typeface="Arial" panose="020B0604020202020204" pitchFamily="34" charset="0"/>
              <a:buChar char="•"/>
            </a:pPr>
            <a:r>
              <a:rPr lang="de-CH" smtClean="0"/>
              <a:t>Zusätzliches Element: Kompetenzprofil in Deutsch und Mathematik </a:t>
            </a:r>
            <a:r>
              <a:rPr lang="de-CH" smtClean="0">
                <a:sym typeface="Wingdings" panose="05000000000000000000" pitchFamily="2" charset="2"/>
              </a:rPr>
              <a:t> wird von Tool mit den bestehenden Eingaben erzeugt (gleich wie Notenvorschlag)</a:t>
            </a:r>
            <a:endParaRPr lang="de-CH"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22</a:t>
            </a:fld>
            <a:endParaRPr lang="de-CH"/>
          </a:p>
        </p:txBody>
      </p:sp>
    </p:spTree>
    <p:extLst>
      <p:ext uri="{BB962C8B-B14F-4D97-AF65-F5344CB8AC3E}">
        <p14:creationId xmlns:p14="http://schemas.microsoft.com/office/powerpoint/2010/main" val="2525163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Kompetenzprofil in Deutsch und Mathematik</a:t>
            </a:r>
          </a:p>
          <a:p>
            <a:endParaRPr lang="de-CH" b="1" smtClean="0"/>
          </a:p>
          <a:p>
            <a:pPr marL="188920" lvl="0" indent="-176215">
              <a:buFont typeface="Arial" panose="020B0604020202020204" pitchFamily="34" charset="0"/>
              <a:buChar char="•"/>
            </a:pPr>
            <a:r>
              <a:rPr lang="de-CH" smtClean="0"/>
              <a:t>Ausdifferenzierung</a:t>
            </a:r>
            <a:r>
              <a:rPr lang="de-CH" baseline="0" smtClean="0"/>
              <a:t> der Deutsch- und Mathematiknoten in je drei Kompetenzbereichen</a:t>
            </a:r>
          </a:p>
          <a:p>
            <a:pPr marL="188920" lvl="0" indent="-176215">
              <a:buFont typeface="Arial" panose="020B0604020202020204" pitchFamily="34" charset="0"/>
              <a:buChar char="•"/>
            </a:pPr>
            <a:r>
              <a:rPr lang="de-CH" baseline="0" smtClean="0"/>
              <a:t>Wichtig: ausgewiesen wird der effektive Leistungsstand des aktuellen Schuljahres, allenfalls auch die Vorjahre eines </a:t>
            </a:r>
            <a:r>
              <a:rPr lang="de-CH" baseline="0" smtClean="0"/>
              <a:t>Zyklus </a:t>
            </a:r>
            <a:r>
              <a:rPr lang="de-CH" baseline="0" smtClean="0">
                <a:sym typeface="Wingdings" panose="05000000000000000000" pitchFamily="2" charset="2"/>
              </a:rPr>
              <a:t> d.h. </a:t>
            </a:r>
            <a:r>
              <a:rPr lang="de-CH" baseline="0" smtClean="0"/>
              <a:t>im </a:t>
            </a:r>
            <a:r>
              <a:rPr lang="de-CH" baseline="0" smtClean="0"/>
              <a:t>Zeugnis eines Viertklässlers </a:t>
            </a:r>
            <a:r>
              <a:rPr lang="de-CH" baseline="0" smtClean="0"/>
              <a:t>wird nie </a:t>
            </a:r>
            <a:r>
              <a:rPr lang="de-CH" baseline="0" smtClean="0"/>
              <a:t>eine Grafik zur 5. oder 6. Klasse gezeigt!</a:t>
            </a:r>
          </a:p>
          <a:p>
            <a:pPr marL="188920" marR="0" lvl="0" indent="-17621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baseline="0" smtClean="0"/>
              <a:t>setzt den heutigen Leistungsstand eines Schülers ihn in Bezug zur Kategorie «Anforderungen erfüllt« resp. den Grundansprüchen am Ende des 2. / 3. Zyklus </a:t>
            </a:r>
            <a:r>
              <a:rPr lang="de-CH" baseline="0" smtClean="0">
                <a:sym typeface="Wingdings" panose="05000000000000000000" pitchFamily="2" charset="2"/>
              </a:rPr>
              <a:t> dadurch </a:t>
            </a:r>
            <a:r>
              <a:rPr lang="de-CH" baseline="0" smtClean="0"/>
              <a:t>prognostischer Charakter</a:t>
            </a:r>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23</a:t>
            </a:fld>
            <a:endParaRPr lang="de-CH"/>
          </a:p>
        </p:txBody>
      </p:sp>
    </p:spTree>
    <p:extLst>
      <p:ext uri="{BB962C8B-B14F-4D97-AF65-F5344CB8AC3E}">
        <p14:creationId xmlns:p14="http://schemas.microsoft.com/office/powerpoint/2010/main" val="3577287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Überblick über</a:t>
            </a:r>
            <a:r>
              <a:rPr lang="de-CH" b="1" baseline="0" smtClean="0"/>
              <a:t> die </a:t>
            </a:r>
            <a:r>
              <a:rPr lang="de-CH" b="1" smtClean="0"/>
              <a:t>Beurteilungsbogen: </a:t>
            </a:r>
            <a:br>
              <a:rPr lang="de-CH" b="1" smtClean="0"/>
            </a:br>
            <a:endParaRPr lang="de-CH" b="1" smtClean="0"/>
          </a:p>
          <a:p>
            <a:pPr marL="176215" indent="-176215">
              <a:buFont typeface="Arial" panose="020B0604020202020204" pitchFamily="34" charset="0"/>
              <a:buChar char="•"/>
            </a:pPr>
            <a:r>
              <a:rPr lang="de-CH" smtClean="0"/>
              <a:t>Kindergarten</a:t>
            </a:r>
            <a:r>
              <a:rPr lang="de-CH" baseline="0" smtClean="0"/>
              <a:t> und </a:t>
            </a:r>
            <a:r>
              <a:rPr lang="de-CH" smtClean="0"/>
              <a:t>1./2. Klasse: ohne Noten</a:t>
            </a:r>
          </a:p>
          <a:p>
            <a:pPr marL="176215" indent="-176215">
              <a:buClr>
                <a:schemeClr val="tx1"/>
              </a:buClr>
              <a:buFont typeface="Arial" panose="020B0604020202020204" pitchFamily="34" charset="0"/>
              <a:buChar char="•"/>
            </a:pPr>
            <a:r>
              <a:rPr lang="de-CH" smtClean="0"/>
              <a:t>Ab 3. Klasse</a:t>
            </a:r>
            <a:r>
              <a:rPr lang="de-CH" baseline="0" smtClean="0"/>
              <a:t> </a:t>
            </a:r>
            <a:r>
              <a:rPr lang="de-CH" smtClean="0"/>
              <a:t>Zeugnisnoten in (allen) Fachbereichen und Modulen plus Kompetenzprofil </a:t>
            </a:r>
          </a:p>
          <a:p>
            <a:pPr marL="176215" indent="-176215">
              <a:buClr>
                <a:schemeClr val="tx1"/>
              </a:buClr>
              <a:buFont typeface="Arial" panose="020B0604020202020204" pitchFamily="34" charset="0"/>
              <a:buChar char="•"/>
            </a:pPr>
            <a:r>
              <a:rPr lang="de-CH" smtClean="0"/>
              <a:t>Ab 1. Klasse: Einschätzung «Lern-, Arbeits- und Sozialverhalten» </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24</a:t>
            </a:fld>
            <a:endParaRPr lang="de-CH"/>
          </a:p>
        </p:txBody>
      </p:sp>
    </p:spTree>
    <p:extLst>
      <p:ext uri="{BB962C8B-B14F-4D97-AF65-F5344CB8AC3E}">
        <p14:creationId xmlns:p14="http://schemas.microsoft.com/office/powerpoint/2010/main" val="2471118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baseline="0" smtClean="0"/>
              <a:t>Kindergarten: Einschätzung zu den </a:t>
            </a:r>
            <a:r>
              <a:rPr lang="de-CH" b="1" smtClean="0"/>
              <a:t>Entwicklungsbereichen</a:t>
            </a:r>
          </a:p>
          <a:p>
            <a:endParaRPr lang="de-CH" b="1" smtClean="0"/>
          </a:p>
          <a:p>
            <a:pPr marL="176215" indent="-176215">
              <a:buFont typeface="Arial" panose="020B0604020202020204" pitchFamily="34" charset="0"/>
              <a:buChar char="•"/>
            </a:pPr>
            <a:r>
              <a:rPr lang="de-CH" baseline="0" smtClean="0"/>
              <a:t>Heute wird mit den bestehenden Zeugnisformularen aus dem Jahr 2008 der Besuch des Kindergartens bestätigt. Die </a:t>
            </a:r>
            <a:r>
              <a:rPr lang="de-CH" b="1" baseline="0" smtClean="0"/>
              <a:t>Gesetzgebung </a:t>
            </a:r>
            <a:r>
              <a:rPr lang="de-CH" b="0" baseline="0" smtClean="0"/>
              <a:t>und der </a:t>
            </a:r>
            <a:r>
              <a:rPr lang="de-CH" b="1" baseline="0" smtClean="0"/>
              <a:t>Lehrplan Volksschule Thurgau </a:t>
            </a:r>
            <a:r>
              <a:rPr lang="de-CH" baseline="0" smtClean="0"/>
              <a:t>umfassen </a:t>
            </a:r>
            <a:r>
              <a:rPr lang="de-CH" b="1" baseline="0" smtClean="0"/>
              <a:t>alle Stufen der Volksschule</a:t>
            </a:r>
            <a:r>
              <a:rPr lang="de-CH" baseline="0" smtClean="0"/>
              <a:t>, also auch den Kindergarten. </a:t>
            </a:r>
            <a:r>
              <a:rPr lang="de-CH" smtClean="0"/>
              <a:t>Aus diesem Grund ist es angezeigt, eine </a:t>
            </a:r>
            <a:r>
              <a:rPr lang="de-CH" b="1" smtClean="0"/>
              <a:t>einfache Einschätzungsform für den Kindergarten </a:t>
            </a:r>
            <a:r>
              <a:rPr lang="de-CH" smtClean="0"/>
              <a:t>als Beurteilungsbogen anzubieten. </a:t>
            </a:r>
          </a:p>
          <a:p>
            <a:pPr marL="176215" indent="-176215">
              <a:buFont typeface="Arial" panose="020B0604020202020204" pitchFamily="34" charset="0"/>
              <a:buChar char="•"/>
            </a:pPr>
            <a:r>
              <a:rPr lang="de-CH" smtClean="0"/>
              <a:t>Mit Rücksicht auf die traditionelle Arbeitsweise im Kindergarten orientiert sich der Bogen an zentralen </a:t>
            </a:r>
            <a:r>
              <a:rPr lang="de-CH" b="1" smtClean="0"/>
              <a:t>Entwicklungsbereichen</a:t>
            </a:r>
            <a:r>
              <a:rPr lang="de-CH" smtClean="0"/>
              <a:t>. </a:t>
            </a:r>
          </a:p>
          <a:p>
            <a:pPr marL="176215" marR="0" indent="-176215" algn="l" defTabSz="939812"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Dreistufige</a:t>
            </a:r>
            <a:r>
              <a:rPr lang="de-CH" baseline="0" smtClean="0"/>
              <a:t> </a:t>
            </a:r>
            <a:r>
              <a:rPr lang="de-CH" b="1" baseline="0" smtClean="0"/>
              <a:t>Einschätzungsskala</a:t>
            </a:r>
            <a:r>
              <a:rPr lang="de-CH" b="0" baseline="0" smtClean="0"/>
              <a:t>: e</a:t>
            </a:r>
            <a:r>
              <a:rPr lang="de-CH" smtClean="0"/>
              <a:t>s ist davon auszugehen, dass für jedes Kriterium in der Spalte «in der Regel erkennbar» eine Markierung gesetzt wird. Eine Abweichung nach rechts bzw. links bedeutet, dass mehrere Indikatoren wiederholt übertroffen oder nicht erreicht werden. Die Lehrperson kann Bemerkungen</a:t>
            </a:r>
            <a:r>
              <a:rPr lang="de-CH" baseline="0" smtClean="0"/>
              <a:t> </a:t>
            </a:r>
            <a:r>
              <a:rPr lang="de-CH" smtClean="0"/>
              <a:t>dazu verfassen. </a:t>
            </a:r>
          </a:p>
          <a:p>
            <a:pPr marL="176215" indent="-176215" defTabSz="939812">
              <a:buFont typeface="Arial" panose="020B0604020202020204" pitchFamily="34" charset="0"/>
              <a:buChar char="•"/>
            </a:pPr>
            <a:endParaRPr lang="de-CH" b="1"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25</a:t>
            </a:fld>
            <a:endParaRPr lang="de-CH"/>
          </a:p>
        </p:txBody>
      </p:sp>
    </p:spTree>
    <p:extLst>
      <p:ext uri="{BB962C8B-B14F-4D97-AF65-F5344CB8AC3E}">
        <p14:creationId xmlns:p14="http://schemas.microsoft.com/office/powerpoint/2010/main" val="869599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Primarschule 1./2. Klasse: Einschätzung zu den Fachbereichen</a:t>
            </a:r>
          </a:p>
          <a:p>
            <a:endParaRPr lang="de-CH" b="1" smtClean="0"/>
          </a:p>
          <a:p>
            <a:pPr marL="176215" indent="-176215">
              <a:buFont typeface="Arial" panose="020B0604020202020204" pitchFamily="34" charset="0"/>
              <a:buChar char="•"/>
            </a:pPr>
            <a:r>
              <a:rPr lang="de-CH" smtClean="0"/>
              <a:t>Im aktuellen Zeugnisreglement ist festgehalten, dass für die ersten beiden Klassen der Unterstufe anstelle eines Notenzeugnisses ein Bericht (fachbezogene Einschätzung oder Einschätzung in Berichtsform) abgegeben werden kann. Es besteht kein Anlass, daran etwas zu ändern. </a:t>
            </a:r>
          </a:p>
          <a:p>
            <a:pPr marL="176215" indent="-176215">
              <a:buFont typeface="Arial" panose="020B0604020202020204" pitchFamily="34" charset="0"/>
              <a:buChar char="•"/>
            </a:pPr>
            <a:r>
              <a:rPr lang="de-CH" smtClean="0"/>
              <a:t>Die neue Form orientiert sich an den </a:t>
            </a:r>
            <a:r>
              <a:rPr lang="de-CH" b="1" smtClean="0"/>
              <a:t>Fachbereichen des Lehrplans </a:t>
            </a:r>
            <a:r>
              <a:rPr lang="de-CH" smtClean="0"/>
              <a:t>und ermöglicht der Lehrperson </a:t>
            </a:r>
            <a:r>
              <a:rPr lang="de-CH" b="1" smtClean="0"/>
              <a:t>einfache und doch präzise Rückmeldungen</a:t>
            </a:r>
            <a:r>
              <a:rPr lang="de-CH" smtClean="0"/>
              <a:t>. </a:t>
            </a:r>
          </a:p>
          <a:p>
            <a:pPr defTabSz="939812"/>
            <a:endParaRPr lang="de-CH" b="1" smtClean="0"/>
          </a:p>
          <a:p>
            <a:pPr defTabSz="939812"/>
            <a:r>
              <a:rPr lang="de-CH" b="1" smtClean="0"/>
              <a:t>Lern-, Arbeits-</a:t>
            </a:r>
            <a:r>
              <a:rPr lang="de-CH" b="1" baseline="0" smtClean="0"/>
              <a:t> und Sozialverhalten (</a:t>
            </a:r>
            <a:r>
              <a:rPr lang="de-CH" b="1" smtClean="0"/>
              <a:t>LAS)</a:t>
            </a:r>
          </a:p>
          <a:p>
            <a:pPr defTabSz="939812"/>
            <a:endParaRPr lang="de-CH" b="1" smtClean="0"/>
          </a:p>
          <a:p>
            <a:pPr marL="176215" indent="-176215" defTabSz="939812">
              <a:buFont typeface="Arial" panose="020B0604020202020204" pitchFamily="34" charset="0"/>
              <a:buChar char="•"/>
            </a:pPr>
            <a:r>
              <a:rPr lang="de-CH" b="0" smtClean="0"/>
              <a:t>Wie</a:t>
            </a:r>
            <a:r>
              <a:rPr lang="de-CH" b="0" baseline="0" smtClean="0"/>
              <a:t> heute schon: </a:t>
            </a:r>
            <a:r>
              <a:rPr lang="de-CH" b="1" baseline="0" smtClean="0"/>
              <a:t>Beilage ab der 1. Klasse</a:t>
            </a:r>
            <a:r>
              <a:rPr lang="de-CH" b="0" baseline="0" smtClean="0"/>
              <a:t>, </a:t>
            </a:r>
            <a:r>
              <a:rPr lang="de-CH" b="1" baseline="0" smtClean="0"/>
              <a:t>neu</a:t>
            </a:r>
            <a:r>
              <a:rPr lang="de-CH" b="0" baseline="0" smtClean="0"/>
              <a:t>: gruppiert und v.a. um methodische Kompetenzen ergänzt</a:t>
            </a:r>
          </a:p>
          <a:p>
            <a:pPr marL="176215" indent="-176215" defTabSz="939812">
              <a:buFont typeface="Arial" panose="020B0604020202020204" pitchFamily="34" charset="0"/>
              <a:buChar char="•"/>
            </a:pPr>
            <a:r>
              <a:rPr lang="de-CH" smtClean="0"/>
              <a:t>Die </a:t>
            </a:r>
            <a:r>
              <a:rPr lang="de-CH" b="1" smtClean="0"/>
              <a:t>Indikatoren für die einzelnen Kriterien </a:t>
            </a:r>
            <a:r>
              <a:rPr lang="de-CH" smtClean="0"/>
              <a:t>finden sich wie bis anhin in einer entsprechenden Handreichung (noch zu erstellen). </a:t>
            </a:r>
          </a:p>
          <a:p>
            <a:pPr marL="176215" indent="-176215" defTabSz="939812">
              <a:buFont typeface="Arial" panose="020B0604020202020204" pitchFamily="34" charset="0"/>
              <a:buChar char="•"/>
            </a:pPr>
            <a:r>
              <a:rPr lang="de-CH" b="0" smtClean="0"/>
              <a:t>weiterhin Erfassung der Absenzen</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26</a:t>
            </a:fld>
            <a:endParaRPr lang="de-CH"/>
          </a:p>
        </p:txBody>
      </p:sp>
    </p:spTree>
    <p:extLst>
      <p:ext uri="{BB962C8B-B14F-4D97-AF65-F5344CB8AC3E}">
        <p14:creationId xmlns:p14="http://schemas.microsoft.com/office/powerpoint/2010/main" val="285756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9812"/>
            <a:r>
              <a:rPr lang="de-CH" smtClean="0"/>
              <a:t>Das </a:t>
            </a:r>
            <a:r>
              <a:rPr lang="de-CH" b="1" smtClean="0"/>
              <a:t>Notenzeugnis</a:t>
            </a:r>
            <a:r>
              <a:rPr lang="de-CH" smtClean="0"/>
              <a:t> kommt </a:t>
            </a:r>
            <a:r>
              <a:rPr lang="de-CH" b="1" smtClean="0"/>
              <a:t>ab der 3. Klasse </a:t>
            </a:r>
            <a:r>
              <a:rPr lang="de-CH" smtClean="0"/>
              <a:t>zum Einsatz. Für jeden Fachbereich bzw. für jedes Modul wird eine Note gesetzt. Die Lehrperson kann Bemerkungen zu den Noten verfassen. </a:t>
            </a:r>
          </a:p>
          <a:p>
            <a:pPr defTabSz="939812"/>
            <a:endParaRPr lang="de-CH" smtClean="0"/>
          </a:p>
          <a:p>
            <a:pPr defTabSz="939812"/>
            <a:r>
              <a:rPr lang="de-CH" smtClean="0"/>
              <a:t>Als Bsp.</a:t>
            </a:r>
            <a:r>
              <a:rPr lang="de-CH" baseline="0" smtClean="0"/>
              <a:t> ist das Sekundarschulzeugnis abgebildet. </a:t>
            </a:r>
            <a:r>
              <a:rPr lang="de-CH" smtClean="0"/>
              <a:t>Der Lehrplan Volksschule Thurgau sieht im Fachbereich </a:t>
            </a:r>
            <a:r>
              <a:rPr lang="de-CH" i="1" smtClean="0"/>
              <a:t>Natur, Mensch, Gesellschaft</a:t>
            </a:r>
            <a:r>
              <a:rPr lang="de-CH" smtClean="0"/>
              <a:t> in der </a:t>
            </a:r>
            <a:r>
              <a:rPr lang="de-CH" b="1" smtClean="0"/>
              <a:t>Sekundarschule</a:t>
            </a:r>
            <a:r>
              <a:rPr lang="de-CH" smtClean="0"/>
              <a:t> Sammelfächer vor. Aktuell werden auf der Sekundarstufe für die Bereiche </a:t>
            </a:r>
            <a:r>
              <a:rPr lang="de-CH" i="1" smtClean="0"/>
              <a:t>Natur und Technik</a:t>
            </a:r>
            <a:r>
              <a:rPr lang="de-CH" smtClean="0"/>
              <a:t> und </a:t>
            </a:r>
            <a:r>
              <a:rPr lang="de-CH" i="1" smtClean="0"/>
              <a:t>Räume, Zeiten, Gesellschaften</a:t>
            </a:r>
            <a:r>
              <a:rPr lang="de-CH" smtClean="0"/>
              <a:t> zwei Formen praktiziert: Es gibt Schulen, in denen </a:t>
            </a:r>
            <a:r>
              <a:rPr lang="de-CH" i="1" smtClean="0"/>
              <a:t>Natur und Technik</a:t>
            </a:r>
            <a:r>
              <a:rPr lang="de-CH" smtClean="0"/>
              <a:t> sowie </a:t>
            </a:r>
            <a:r>
              <a:rPr lang="de-CH" i="1" smtClean="0"/>
              <a:t>Räume, Zeiten, Gesellschaften</a:t>
            </a:r>
            <a:r>
              <a:rPr lang="de-CH" smtClean="0"/>
              <a:t> als </a:t>
            </a:r>
            <a:r>
              <a:rPr lang="de-CH" b="1" smtClean="0"/>
              <a:t>Sammelfächer </a:t>
            </a:r>
            <a:r>
              <a:rPr lang="de-CH" smtClean="0"/>
              <a:t>unterrichtet werden. In andern Schulen werden diese Sammelfächer </a:t>
            </a:r>
            <a:r>
              <a:rPr lang="de-CH" b="1" smtClean="0"/>
              <a:t>in einzelne Fächer aufgegliedert </a:t>
            </a:r>
            <a:r>
              <a:rPr lang="de-CH" smtClean="0"/>
              <a:t>und als Physik, Chemie, Biologie bzw. Geographie, Geschichte unterrichtet. Um diesen beiden Formen entsprechen zu können, ist der Beurteilungsbogen so konzipiert, dass für beide Varianten Noten ausgestellt werden können.</a:t>
            </a:r>
          </a:p>
          <a:p>
            <a:pPr defTabSz="939812"/>
            <a:endParaRPr lang="de-CH" smtClean="0"/>
          </a:p>
          <a:p>
            <a:pPr defTabSz="939812"/>
            <a:r>
              <a:rPr lang="de-CH" smtClean="0"/>
              <a:t>Von der </a:t>
            </a:r>
            <a:r>
              <a:rPr lang="de-CH" b="1" smtClean="0"/>
              <a:t>Notengebung ausgenommen </a:t>
            </a:r>
            <a:r>
              <a:rPr lang="de-CH" smtClean="0"/>
              <a:t>sind das Modul </a:t>
            </a:r>
            <a:r>
              <a:rPr lang="de-CH" b="1" i="1" smtClean="0"/>
              <a:t>Medien und Informatik</a:t>
            </a:r>
            <a:r>
              <a:rPr lang="de-CH" b="1" smtClean="0"/>
              <a:t> im 2. Zyklus</a:t>
            </a:r>
            <a:r>
              <a:rPr lang="de-CH" smtClean="0"/>
              <a:t>, der Fachbereich </a:t>
            </a:r>
            <a:r>
              <a:rPr lang="de-CH" b="1" i="1" smtClean="0"/>
              <a:t>Ethik, Religionen, Gemeinschaft</a:t>
            </a:r>
            <a:r>
              <a:rPr lang="de-CH" b="1" smtClean="0"/>
              <a:t> </a:t>
            </a:r>
            <a:r>
              <a:rPr lang="de-CH" smtClean="0"/>
              <a:t>(3. Zyklus) sowie das Modul </a:t>
            </a:r>
            <a:r>
              <a:rPr lang="de-CH" b="1" i="1" smtClean="0"/>
              <a:t>Berufliche Orientierung</a:t>
            </a:r>
            <a:r>
              <a:rPr lang="de-CH" b="1" smtClean="0"/>
              <a:t> </a:t>
            </a:r>
            <a:r>
              <a:rPr lang="de-CH" smtClean="0"/>
              <a:t>(3. Zyklus). Anstelle von Noten stehen verbale Einschätzungen zur Verfügung. </a:t>
            </a:r>
          </a:p>
          <a:p>
            <a:endParaRPr lang="de-CH" smtClean="0"/>
          </a:p>
          <a:p>
            <a:r>
              <a:rPr lang="de-CH" smtClean="0"/>
              <a:t>Ergänzt</a:t>
            </a:r>
            <a:r>
              <a:rPr lang="de-CH" baseline="0" smtClean="0"/>
              <a:t> wird das Notenzeugnis </a:t>
            </a:r>
            <a:r>
              <a:rPr lang="de-CH" b="1" baseline="0" smtClean="0"/>
              <a:t>a</a:t>
            </a:r>
            <a:r>
              <a:rPr lang="de-CH" b="1" smtClean="0"/>
              <a:t>b</a:t>
            </a:r>
            <a:r>
              <a:rPr lang="de-CH" b="1" baseline="0" smtClean="0"/>
              <a:t> der 3. Klasse </a:t>
            </a:r>
            <a:r>
              <a:rPr lang="de-CH" b="0" baseline="0" smtClean="0"/>
              <a:t>Primarschule </a:t>
            </a:r>
            <a:r>
              <a:rPr lang="de-CH" baseline="0" smtClean="0"/>
              <a:t>mit dem </a:t>
            </a:r>
            <a:r>
              <a:rPr lang="de-CH" b="1" baseline="0" smtClean="0"/>
              <a:t>Kompetenzprofil</a:t>
            </a:r>
            <a:r>
              <a:rPr lang="de-CH" baseline="0" smtClean="0"/>
              <a:t> (+ LAS).</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27</a:t>
            </a:fld>
            <a:endParaRPr lang="de-CH"/>
          </a:p>
        </p:txBody>
      </p:sp>
    </p:spTree>
    <p:extLst>
      <p:ext uri="{BB962C8B-B14F-4D97-AF65-F5344CB8AC3E}">
        <p14:creationId xmlns:p14="http://schemas.microsoft.com/office/powerpoint/2010/main" val="393783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Entwurf Beurteilungsreglement (ab</a:t>
            </a:r>
            <a:r>
              <a:rPr lang="de-CH" b="1" baseline="0" smtClean="0"/>
              <a:t> 1.8.17)</a:t>
            </a:r>
            <a:endParaRPr lang="de-CH" b="1" smtClean="0"/>
          </a:p>
          <a:p>
            <a:endParaRPr lang="de-CH" b="1" baseline="0" smtClean="0"/>
          </a:p>
          <a:p>
            <a:pPr marL="176215" indent="-176215">
              <a:buFont typeface="Arial" panose="020B0604020202020204" pitchFamily="34" charset="0"/>
              <a:buChar char="•"/>
            </a:pPr>
            <a:r>
              <a:rPr lang="de-CH" smtClean="0"/>
              <a:t>Primarschule Jahreszeugnisse, Sekundarschule Semesterzeugnisse</a:t>
            </a:r>
          </a:p>
          <a:p>
            <a:pPr marL="176215" indent="-176215">
              <a:buFont typeface="Arial" panose="020B0604020202020204" pitchFamily="34" charset="0"/>
              <a:buChar char="•"/>
            </a:pPr>
            <a:r>
              <a:rPr lang="de-CH" smtClean="0"/>
              <a:t>Gesamtbetrachtung im Rahmen der Bezugsnormen (Indiv. / Gruppe / Lernziele)</a:t>
            </a:r>
          </a:p>
          <a:p>
            <a:pPr marL="176215" indent="-176215">
              <a:buFont typeface="Arial" panose="020B0604020202020204" pitchFamily="34" charset="0"/>
              <a:buChar char="•"/>
            </a:pPr>
            <a:r>
              <a:rPr lang="de-CH" smtClean="0"/>
              <a:t>moderat angepasste Beurteilungsbogen – neues Element Kompetenzprofil</a:t>
            </a:r>
          </a:p>
          <a:p>
            <a:pPr marL="176215" indent="-176215">
              <a:buFont typeface="Arial" panose="020B0604020202020204" pitchFamily="34" charset="0"/>
              <a:buChar char="•"/>
            </a:pPr>
            <a:r>
              <a:rPr lang="de-CH" smtClean="0"/>
              <a:t>mind. 1x/Jahr ein Standortgespräch</a:t>
            </a:r>
          </a:p>
          <a:p>
            <a:pPr marL="176215" indent="-176215">
              <a:buFont typeface="Arial" panose="020B0604020202020204" pitchFamily="34" charset="0"/>
              <a:buChar char="•"/>
            </a:pPr>
            <a:r>
              <a:rPr lang="de-CH" smtClean="0"/>
              <a:t>Standardisierte Tests nicht in Zeugnisnote einbeziehen</a:t>
            </a:r>
          </a:p>
          <a:p>
            <a:pPr marL="176215" indent="-176215">
              <a:buFont typeface="Arial" panose="020B0604020202020204" pitchFamily="34" charset="0"/>
              <a:buChar char="•"/>
            </a:pPr>
            <a:r>
              <a:rPr lang="de-CH" smtClean="0"/>
              <a:t>Absenzen</a:t>
            </a:r>
            <a:r>
              <a:rPr lang="de-CH" baseline="0" smtClean="0"/>
              <a:t> werden eingetragen, ausser </a:t>
            </a:r>
            <a:r>
              <a:rPr lang="de-CH" smtClean="0"/>
              <a:t>bezogene Jokertage</a:t>
            </a:r>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28</a:t>
            </a:fld>
            <a:endParaRPr lang="de-CH"/>
          </a:p>
        </p:txBody>
      </p:sp>
    </p:spTree>
    <p:extLst>
      <p:ext uri="{BB962C8B-B14F-4D97-AF65-F5344CB8AC3E}">
        <p14:creationId xmlns:p14="http://schemas.microsoft.com/office/powerpoint/2010/main" val="1656348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29</a:t>
            </a:fld>
            <a:endParaRPr lang="de-CH"/>
          </a:p>
        </p:txBody>
      </p:sp>
    </p:spTree>
    <p:extLst>
      <p:ext uri="{BB962C8B-B14F-4D97-AF65-F5344CB8AC3E}">
        <p14:creationId xmlns:p14="http://schemas.microsoft.com/office/powerpoint/2010/main" val="319957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Eckwerte der VNL</a:t>
            </a:r>
          </a:p>
          <a:p>
            <a:endParaRPr lang="de-CH" smtClean="0"/>
          </a:p>
          <a:p>
            <a:r>
              <a:rPr lang="de-CH" i="0" smtClean="0"/>
              <a:t>Vernehmlassungsinhalte </a:t>
            </a:r>
            <a:r>
              <a:rPr lang="de-CH" smtClean="0"/>
              <a:t>sind die Entwürfe</a:t>
            </a:r>
          </a:p>
          <a:p>
            <a:pPr marL="171450" lvl="0" indent="-171450">
              <a:buFont typeface="Arial" panose="020B0604020202020204" pitchFamily="34" charset="0"/>
              <a:buChar char="•"/>
            </a:pPr>
            <a:r>
              <a:rPr lang="de-CH" smtClean="0"/>
              <a:t>des Lehrplans Volksschule Thurgau,</a:t>
            </a:r>
          </a:p>
          <a:p>
            <a:pPr marL="171450" lvl="0" indent="-171450">
              <a:buFont typeface="Arial" panose="020B0604020202020204" pitchFamily="34" charset="0"/>
              <a:buChar char="•"/>
            </a:pPr>
            <a:r>
              <a:rPr lang="de-CH" smtClean="0"/>
              <a:t>der Stundentafeln und </a:t>
            </a:r>
          </a:p>
          <a:p>
            <a:pPr marL="171450" lvl="0" indent="-171450">
              <a:buFont typeface="Arial" panose="020B0604020202020204" pitchFamily="34" charset="0"/>
              <a:buChar char="•"/>
            </a:pPr>
            <a:r>
              <a:rPr lang="de-CH" smtClean="0"/>
              <a:t>des Beurteilungsreglements.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de-CH" i="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i="0" smtClean="0"/>
              <a:t>Projektorganisation &gt;&gt;</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a:t>
            </a:fld>
            <a:endParaRPr lang="de-CH"/>
          </a:p>
        </p:txBody>
      </p:sp>
    </p:spTree>
    <p:extLst>
      <p:ext uri="{BB962C8B-B14F-4D97-AF65-F5344CB8AC3E}">
        <p14:creationId xmlns:p14="http://schemas.microsoft.com/office/powerpoint/2010/main" val="577357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Nächste Schritte im kantonalen Einführungsprojekt </a:t>
            </a:r>
          </a:p>
          <a:p>
            <a:pPr marL="171450" indent="-171450">
              <a:buFont typeface="Arial" panose="020B0604020202020204" pitchFamily="34" charset="0"/>
              <a:buChar char="•"/>
            </a:pPr>
            <a:r>
              <a:rPr lang="de-CH" smtClean="0"/>
              <a:t>Auswertung Vernehmlassung und ev. Anpassungen (Sommer ‘16)</a:t>
            </a:r>
          </a:p>
          <a:p>
            <a:pPr marL="171450" indent="-171450">
              <a:buFont typeface="Arial" panose="020B0604020202020204" pitchFamily="34" charset="0"/>
              <a:buChar char="•"/>
            </a:pPr>
            <a:r>
              <a:rPr lang="de-CH" smtClean="0"/>
              <a:t>Erlass Lehrplan und Stundentafeln durch Regierungsrat (Herbst ‘16)</a:t>
            </a:r>
          </a:p>
          <a:p>
            <a:pPr marL="171450" indent="-171450">
              <a:buFont typeface="Arial" panose="020B0604020202020204" pitchFamily="34" charset="0"/>
              <a:buChar char="•"/>
            </a:pPr>
            <a:r>
              <a:rPr lang="de-CH" smtClean="0"/>
              <a:t>Obligatorisches Modul «Lern- und Unterrichtsverständnis» für Lehrpersonen im Rahmen ihrer Teilkonferenzen (Sept. - Nov. ‘16)</a:t>
            </a:r>
          </a:p>
          <a:p>
            <a:pPr marL="171450" indent="-171450">
              <a:buFont typeface="Arial" panose="020B0604020202020204" pitchFamily="34" charset="0"/>
              <a:buChar char="•"/>
            </a:pPr>
            <a:r>
              <a:rPr lang="de-CH" smtClean="0"/>
              <a:t>Kantonale Einführung der Beurteilungsgrundlagen:</a:t>
            </a:r>
          </a:p>
          <a:p>
            <a:pPr marL="628650" lvl="1" indent="-171450">
              <a:buFont typeface="Arial" panose="020B0604020202020204" pitchFamily="34" charset="0"/>
              <a:buChar char="•"/>
            </a:pPr>
            <a:r>
              <a:rPr lang="de-CH" smtClean="0"/>
              <a:t>8. November: Schulleiterinnen und Schulleiter</a:t>
            </a:r>
          </a:p>
          <a:p>
            <a:pPr marL="628650" lvl="1" indent="-171450">
              <a:buFont typeface="Arial" panose="020B0604020202020204" pitchFamily="34" charset="0"/>
              <a:buChar char="•"/>
            </a:pPr>
            <a:r>
              <a:rPr lang="de-CH" smtClean="0"/>
              <a:t>Januar – Juni 2017: Lehrpersonen aller Zyklen</a:t>
            </a:r>
          </a:p>
          <a:p>
            <a:pPr marL="171450" indent="-171450">
              <a:buFont typeface="Arial" panose="020B0604020202020204" pitchFamily="34" charset="0"/>
              <a:buChar char="•"/>
            </a:pPr>
            <a:r>
              <a:rPr lang="de-CH" smtClean="0"/>
              <a:t>Ausbildung der 150 Multiplikatorinnen und Multiplikatoren (bis März ‘17), danach Begleittreffen während Einsatz in den Schulen </a:t>
            </a:r>
          </a:p>
          <a:p>
            <a:pPr marL="171450" indent="-171450">
              <a:buFont typeface="Arial" panose="020B0604020202020204" pitchFamily="34" charset="0"/>
              <a:buChar char="•"/>
            </a:pPr>
            <a:r>
              <a:rPr lang="de-CH" smtClean="0"/>
              <a:t>Inkrafttreten Lehrplan Volksschule Thurgau per 1. August 2017 </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30</a:t>
            </a:fld>
            <a:endParaRPr lang="de-CH"/>
          </a:p>
        </p:txBody>
      </p:sp>
    </p:spTree>
    <p:extLst>
      <p:ext uri="{BB962C8B-B14F-4D97-AF65-F5344CB8AC3E}">
        <p14:creationId xmlns:p14="http://schemas.microsoft.com/office/powerpoint/2010/main" val="293079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31</a:t>
            </a:fld>
            <a:endParaRPr lang="de-CH"/>
          </a:p>
        </p:txBody>
      </p:sp>
    </p:spTree>
    <p:extLst>
      <p:ext uri="{BB962C8B-B14F-4D97-AF65-F5344CB8AC3E}">
        <p14:creationId xmlns:p14="http://schemas.microsoft.com/office/powerpoint/2010/main" val="1281213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b="0" kern="0" smtClean="0"/>
              <a:t>Der Lehrplan Volksschule Thurgau</a:t>
            </a:r>
          </a:p>
          <a:p>
            <a:pPr marL="0" marR="0" indent="0" algn="l" defTabSz="914400" rtl="0" eaLnBrk="0" fontAlgn="base" latinLnBrk="0" hangingPunct="0">
              <a:lnSpc>
                <a:spcPct val="100000"/>
              </a:lnSpc>
              <a:spcBef>
                <a:spcPct val="30000"/>
              </a:spcBef>
              <a:spcAft>
                <a:spcPct val="0"/>
              </a:spcAft>
              <a:buClrTx/>
              <a:buSzTx/>
              <a:buFontTx/>
              <a:buNone/>
              <a:tabLst/>
              <a:defRPr/>
            </a:pPr>
            <a:endParaRPr lang="de-CH" b="0" kern="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b="0" smtClean="0"/>
              <a:t>ist eine Weiterentwicklung von Bewährtem, das sich den aktuellen Begebenheiten </a:t>
            </a:r>
            <a:r>
              <a:rPr lang="de-CH" b="0" smtClean="0"/>
              <a:t>anpasst</a:t>
            </a:r>
            <a:r>
              <a:rPr lang="de-CH" b="0" baseline="0" smtClean="0"/>
              <a:t> (keine Schulreform)</a:t>
            </a:r>
            <a:endParaRPr lang="de-CH" b="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b="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b="0" smtClean="0"/>
              <a:t>ist Basis für Lehrmittelentwicklungen</a:t>
            </a:r>
            <a:endParaRPr lang="de-CH" b="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b="0" kern="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b="0" smtClean="0"/>
              <a:t>ist ein Planungsinstrument für die Lehrperson (und kein Gesetz) und rückt das Kerngeschäft «Unterricht» wieder in den Fokus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b="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b="0" smtClean="0"/>
              <a:t>basiert weiterhin auf dem Vertrauen zur Umsetzung</a:t>
            </a:r>
            <a:r>
              <a:rPr lang="de-CH" b="0" baseline="0" smtClean="0"/>
              <a:t> </a:t>
            </a:r>
            <a:r>
              <a:rPr lang="de-CH" b="0" smtClean="0"/>
              <a:t>gegenüber den Lehrpersonen und Schulgemeinden.  </a:t>
            </a:r>
            <a:endParaRPr lang="de-CH" b="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CH" b="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CH" b="0" kern="0"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32</a:t>
            </a:fld>
            <a:endParaRPr lang="de-CH"/>
          </a:p>
        </p:txBody>
      </p:sp>
    </p:spTree>
    <p:extLst>
      <p:ext uri="{BB962C8B-B14F-4D97-AF65-F5344CB8AC3E}">
        <p14:creationId xmlns:p14="http://schemas.microsoft.com/office/powerpoint/2010/main" val="1271528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33</a:t>
            </a:fld>
            <a:endParaRPr lang="de-CH"/>
          </a:p>
        </p:txBody>
      </p:sp>
    </p:spTree>
    <p:extLst>
      <p:ext uri="{BB962C8B-B14F-4D97-AF65-F5344CB8AC3E}">
        <p14:creationId xmlns:p14="http://schemas.microsoft.com/office/powerpoint/2010/main" val="2357709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34</a:t>
            </a:fld>
            <a:endParaRPr lang="de-CH"/>
          </a:p>
        </p:txBody>
      </p:sp>
    </p:spTree>
    <p:extLst>
      <p:ext uri="{BB962C8B-B14F-4D97-AF65-F5344CB8AC3E}">
        <p14:creationId xmlns:p14="http://schemas.microsoft.com/office/powerpoint/2010/main" val="1762647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35</a:t>
            </a:fld>
            <a:endParaRPr lang="de-CH"/>
          </a:p>
        </p:txBody>
      </p:sp>
    </p:spTree>
    <p:extLst>
      <p:ext uri="{BB962C8B-B14F-4D97-AF65-F5344CB8AC3E}">
        <p14:creationId xmlns:p14="http://schemas.microsoft.com/office/powerpoint/2010/main" val="908100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36</a:t>
            </a:fld>
            <a:endParaRPr lang="de-CH"/>
          </a:p>
        </p:txBody>
      </p:sp>
    </p:spTree>
    <p:extLst>
      <p:ext uri="{BB962C8B-B14F-4D97-AF65-F5344CB8AC3E}">
        <p14:creationId xmlns:p14="http://schemas.microsoft.com/office/powerpoint/2010/main" val="2081882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Bisher bestand die Möglichkeit in der 5. und 6. Klasse </a:t>
            </a:r>
            <a:r>
              <a:rPr lang="de-CH" b="1"/>
              <a:t>je eine Lektion im Französisch zu teilen</a:t>
            </a:r>
            <a:r>
              <a:rPr lang="de-CH"/>
              <a:t>. Diese zwei Lektionen fallen mit der Verschiebung auf die Sekundarstufe I weg. </a:t>
            </a:r>
          </a:p>
          <a:p>
            <a:endParaRPr lang="de-CH"/>
          </a:p>
          <a:p>
            <a:pPr marL="0" marR="0" indent="0" algn="l" defTabSz="914400" rtl="0" eaLnBrk="0" fontAlgn="base" latinLnBrk="0" hangingPunct="0">
              <a:lnSpc>
                <a:spcPct val="100000"/>
              </a:lnSpc>
              <a:spcBef>
                <a:spcPct val="30000"/>
              </a:spcBef>
              <a:spcAft>
                <a:spcPct val="0"/>
              </a:spcAft>
              <a:buClrTx/>
              <a:buSzTx/>
              <a:buFontTx/>
              <a:buNone/>
              <a:tabLst/>
              <a:defRPr/>
            </a:pPr>
            <a:r>
              <a:rPr lang="de-CH" smtClean="0"/>
              <a:t>Insgesamt stehen für die </a:t>
            </a:r>
            <a:r>
              <a:rPr lang="de-CH" b="1" smtClean="0"/>
              <a:t>4. bis 6. Klasse 15 Halbklassenlektionen </a:t>
            </a:r>
            <a:r>
              <a:rPr lang="de-CH" smtClean="0"/>
              <a:t>zur Verfügung. Das sind total </a:t>
            </a:r>
            <a:r>
              <a:rPr lang="de-CH" b="1" smtClean="0"/>
              <a:t>zwei weniger </a:t>
            </a:r>
            <a:r>
              <a:rPr lang="de-CH" smtClean="0"/>
              <a:t>als bisher. Dies ist mit der Verschiebung des Französischunterrichts auf die Sekundarstufe begründet. Von der 3. bis zur 6. Klasse steht weiterhin pro Klasse eine Halbklassenlektion zusätzlich zu den vier Halbklassenlektionen im Fachbereich </a:t>
            </a:r>
            <a:r>
              <a:rPr lang="de-CH" i="1" smtClean="0"/>
              <a:t>Gestalten</a:t>
            </a:r>
            <a:r>
              <a:rPr lang="de-CH" smtClean="0"/>
              <a:t> zur Verfügung. In welchem Fachbereich diese eingesetzt wird, entscheidet die Schule. </a:t>
            </a:r>
          </a:p>
          <a:p>
            <a:endParaRPr lang="de-CH"/>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37</a:t>
            </a:fld>
            <a:endParaRPr lang="de-CH"/>
          </a:p>
        </p:txBody>
      </p:sp>
    </p:spTree>
    <p:extLst>
      <p:ext uri="{BB962C8B-B14F-4D97-AF65-F5344CB8AC3E}">
        <p14:creationId xmlns:p14="http://schemas.microsoft.com/office/powerpoint/2010/main" val="458139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38</a:t>
            </a:fld>
            <a:endParaRPr lang="de-CH"/>
          </a:p>
        </p:txBody>
      </p:sp>
    </p:spTree>
    <p:extLst>
      <p:ext uri="{BB962C8B-B14F-4D97-AF65-F5344CB8AC3E}">
        <p14:creationId xmlns:p14="http://schemas.microsoft.com/office/powerpoint/2010/main" val="3179825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Mit der Einführung des neuen Lehrplanes steigt die Unterrichtszahl für die Jugendlichen </a:t>
            </a:r>
            <a:r>
              <a:rPr lang="de-CH" b="1"/>
              <a:t>um acht Lektionen</a:t>
            </a:r>
            <a:r>
              <a:rPr lang="de-CH"/>
              <a:t>, wovon vier auf die Verschiebung des Französischunterrichtes zurückzuführen sind.</a:t>
            </a:r>
          </a:p>
          <a:p>
            <a:endParaRPr lang="de-CH"/>
          </a:p>
          <a:p>
            <a:pPr defTabSz="927019">
              <a:defRPr/>
            </a:pPr>
            <a:r>
              <a:rPr lang="de-CH"/>
              <a:t>Aufgrund der Verschiebung des Französischunterrichtes auf die Sekundarstufe I </a:t>
            </a:r>
            <a:r>
              <a:rPr lang="de-CH" b="1"/>
              <a:t>entfällt das Wahlpflichtangebot an der 2. Sekundarklasse (-6 Lektionen). </a:t>
            </a:r>
            <a:r>
              <a:rPr lang="de-CH"/>
              <a:t>Mit dem höheren Grundangebot kann ferner eine</a:t>
            </a:r>
            <a:r>
              <a:rPr lang="de-CH" b="1"/>
              <a:t> Reduktion </a:t>
            </a:r>
            <a:r>
              <a:rPr lang="de-CH"/>
              <a:t>des freiwilligen Zusatzangebotes </a:t>
            </a:r>
            <a:r>
              <a:rPr lang="de-CH" b="1"/>
              <a:t>um zwei Lektionen </a:t>
            </a:r>
            <a:r>
              <a:rPr lang="de-CH"/>
              <a:t>gerechtfertigt werden. </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39</a:t>
            </a:fld>
            <a:endParaRPr lang="de-CH"/>
          </a:p>
        </p:txBody>
      </p:sp>
    </p:spTree>
    <p:extLst>
      <p:ext uri="{BB962C8B-B14F-4D97-AF65-F5344CB8AC3E}">
        <p14:creationId xmlns:p14="http://schemas.microsoft.com/office/powerpoint/2010/main" val="208188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4</a:t>
            </a:fld>
            <a:endParaRPr lang="de-CH"/>
          </a:p>
        </p:txBody>
      </p:sp>
    </p:spTree>
    <p:extLst>
      <p:ext uri="{BB962C8B-B14F-4D97-AF65-F5344CB8AC3E}">
        <p14:creationId xmlns:p14="http://schemas.microsoft.com/office/powerpoint/2010/main" val="1301676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40</a:t>
            </a:fld>
            <a:endParaRPr lang="de-CH"/>
          </a:p>
        </p:txBody>
      </p:sp>
    </p:spTree>
    <p:extLst>
      <p:ext uri="{BB962C8B-B14F-4D97-AF65-F5344CB8AC3E}">
        <p14:creationId xmlns:p14="http://schemas.microsoft.com/office/powerpoint/2010/main" val="75042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smtClean="0"/>
              <a:t>Eckwerte der VNL</a:t>
            </a:r>
          </a:p>
          <a:p>
            <a:endParaRPr lang="de-CH" smtClean="0"/>
          </a:p>
          <a:p>
            <a:pPr marL="171450" indent="-171450">
              <a:buFont typeface="Arial" panose="020B0604020202020204" pitchFamily="34" charset="0"/>
              <a:buChar char="•"/>
            </a:pPr>
            <a:r>
              <a:rPr lang="de-CH" smtClean="0"/>
              <a:t>Dauer: 1. April bis 30. Juni 2016</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3. Vernehmlassung, zahlreiche Änderungen aufgenommen, breit abgestützt &gt;&gt; Vernehmlassungskreis</a:t>
            </a:r>
            <a:r>
              <a:rPr lang="de-CH" baseline="0" smtClean="0"/>
              <a:t> </a:t>
            </a:r>
            <a:endParaRPr lang="de-CH" smtClean="0"/>
          </a:p>
          <a:p>
            <a:pPr marL="171450" indent="-171450">
              <a:buFont typeface="Arial" panose="020B0604020202020204" pitchFamily="34" charset="0"/>
              <a:buChar char="•"/>
            </a:pPr>
            <a:endParaRPr lang="de-CH"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5</a:t>
            </a:fld>
            <a:endParaRPr lang="de-CH"/>
          </a:p>
        </p:txBody>
      </p:sp>
    </p:spTree>
    <p:extLst>
      <p:ext uri="{BB962C8B-B14F-4D97-AF65-F5344CB8AC3E}">
        <p14:creationId xmlns:p14="http://schemas.microsoft.com/office/powerpoint/2010/main" val="57735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mtClean="0"/>
              <a:t>Vernehmlassungskreis</a:t>
            </a:r>
            <a:r>
              <a:rPr lang="de-CH" baseline="0" smtClean="0"/>
              <a:t> (so breit wie die Erarbeitung)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mtClean="0"/>
              <a:t>Eine Antwort pro Eingeladene/r </a:t>
            </a:r>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6</a:t>
            </a:fld>
            <a:endParaRPr lang="de-CH"/>
          </a:p>
        </p:txBody>
      </p:sp>
    </p:spTree>
    <p:extLst>
      <p:ext uri="{BB962C8B-B14F-4D97-AF65-F5344CB8AC3E}">
        <p14:creationId xmlns:p14="http://schemas.microsoft.com/office/powerpoint/2010/main" val="281842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7</a:t>
            </a:fld>
            <a:endParaRPr lang="de-CH"/>
          </a:p>
        </p:txBody>
      </p:sp>
    </p:spTree>
    <p:extLst>
      <p:ext uri="{BB962C8B-B14F-4D97-AF65-F5344CB8AC3E}">
        <p14:creationId xmlns:p14="http://schemas.microsoft.com/office/powerpoint/2010/main" val="319957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solidFill>
                  <a:srgbClr val="00B050"/>
                </a:solidFill>
              </a:rPr>
              <a:t>Unterlagen: </a:t>
            </a:r>
            <a:r>
              <a:rPr lang="de-CH" u="sng" smtClean="0">
                <a:solidFill>
                  <a:srgbClr val="00B050"/>
                </a:solidFill>
              </a:rPr>
              <a:t>vernehmlassungtg.lehrplan.ch</a:t>
            </a:r>
            <a:r>
              <a:rPr lang="de-CH" smtClean="0">
                <a:solidFill>
                  <a:srgbClr val="00B050"/>
                </a:solidFill>
              </a:rPr>
              <a:t> / Bericht «Lehrplan»</a:t>
            </a:r>
          </a:p>
          <a:p>
            <a:endParaRPr lang="de-CH" smtClean="0"/>
          </a:p>
          <a:p>
            <a:r>
              <a:rPr lang="de-CH" smtClean="0"/>
              <a:t>Grundsätze bei der Anpassung der Lehrplanvorlage 21:</a:t>
            </a:r>
          </a:p>
          <a:p>
            <a:pPr marL="176215" indent="-176215">
              <a:buFont typeface="Arial" panose="020B0604020202020204" pitchFamily="34" charset="0"/>
              <a:buChar char="•"/>
            </a:pPr>
            <a:r>
              <a:rPr lang="de-CH" smtClean="0"/>
              <a:t>spezifisch auf Bedürfnisse der Thurgauer Volksschule hin überprüft und angepasst </a:t>
            </a:r>
          </a:p>
          <a:p>
            <a:pPr marL="176215" indent="-176215">
              <a:buFont typeface="Arial" panose="020B0604020202020204" pitchFamily="34" charset="0"/>
              <a:buChar char="•"/>
            </a:pPr>
            <a:r>
              <a:rPr lang="de-CH" smtClean="0"/>
              <a:t>unveränderte Übernahme aller Kompetenzaufbauten </a:t>
            </a:r>
            <a:br>
              <a:rPr lang="de-CH" smtClean="0"/>
            </a:br>
            <a:r>
              <a:rPr lang="de-CH" smtClean="0"/>
              <a:t>Ausnahmen: Französisch, drei K-beschreibungen im 1. Zyklus</a:t>
            </a:r>
          </a:p>
          <a:p>
            <a:endParaRPr lang="de-CH" smtClean="0"/>
          </a:p>
          <a:p>
            <a:pPr>
              <a:buFont typeface="Wingdings" pitchFamily="2" charset="2"/>
              <a:buChar char="à"/>
            </a:pPr>
            <a:r>
              <a:rPr lang="de-CH" smtClean="0"/>
              <a:t> konsequent</a:t>
            </a:r>
            <a:r>
              <a:rPr lang="de-CH" baseline="0" smtClean="0"/>
              <a:t> umgesetzter Kantonsauftritt </a:t>
            </a:r>
            <a:endParaRPr lang="de-CH" smtClean="0"/>
          </a:p>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8</a:t>
            </a:fld>
            <a:endParaRPr lang="de-CH"/>
          </a:p>
        </p:txBody>
      </p:sp>
    </p:spTree>
    <p:extLst>
      <p:ext uri="{BB962C8B-B14F-4D97-AF65-F5344CB8AC3E}">
        <p14:creationId xmlns:p14="http://schemas.microsoft.com/office/powerpoint/2010/main" val="280322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28E4F9B1-CBA4-4441-B003-021B49925433}" type="slidenum">
              <a:rPr lang="de-CH" smtClean="0"/>
              <a:pPr>
                <a:defRPr/>
              </a:pPr>
              <a:t>9</a:t>
            </a:fld>
            <a:endParaRPr lang="de-CH"/>
          </a:p>
        </p:txBody>
      </p:sp>
    </p:spTree>
    <p:extLst>
      <p:ext uri="{BB962C8B-B14F-4D97-AF65-F5344CB8AC3E}">
        <p14:creationId xmlns:p14="http://schemas.microsoft.com/office/powerpoint/2010/main" val="2064977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1031"/>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pic>
        <p:nvPicPr>
          <p:cNvPr id="4" name="Picture 1034"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35"/>
          <p:cNvSpPr>
            <a:spLocks noChangeArrowheads="1"/>
          </p:cNvSpPr>
          <p:nvPr userDrawn="1"/>
        </p:nvSpPr>
        <p:spPr bwMode="auto">
          <a:xfrm>
            <a:off x="593725" y="582613"/>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400"/>
              </a:lnSpc>
              <a:defRPr/>
            </a:pPr>
            <a:r>
              <a:rPr lang="de-CH" sz="1400" smtClean="0"/>
              <a:t>Amt für Volksschule</a:t>
            </a:r>
          </a:p>
        </p:txBody>
      </p:sp>
      <p:pic>
        <p:nvPicPr>
          <p:cNvPr id="6" name="Grafik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35663" y="627063"/>
            <a:ext cx="2500312"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026"/>
          <p:cNvSpPr>
            <a:spLocks noGrp="1" noChangeArrowheads="1"/>
          </p:cNvSpPr>
          <p:nvPr>
            <p:ph type="ctrTitle"/>
          </p:nvPr>
        </p:nvSpPr>
        <p:spPr>
          <a:xfrm>
            <a:off x="593725" y="4114800"/>
            <a:ext cx="7848600" cy="1371600"/>
          </a:xfrm>
        </p:spPr>
        <p:txBody>
          <a:bodyPr/>
          <a:lstStyle>
            <a:lvl1pPr>
              <a:lnSpc>
                <a:spcPts val="5000"/>
              </a:lnSpc>
              <a:defRPr sz="4400"/>
            </a:lvl1pPr>
          </a:lstStyle>
          <a:p>
            <a:pPr lvl="0"/>
            <a:r>
              <a:rPr lang="de-CH" noProof="0" smtClean="0"/>
              <a:t>Klicken Sie, um das Titelformat zu bearbeiten</a:t>
            </a:r>
          </a:p>
        </p:txBody>
      </p:sp>
      <p:sp>
        <p:nvSpPr>
          <p:cNvPr id="7" name="Rectangle 1028"/>
          <p:cNvSpPr>
            <a:spLocks noGrp="1" noChangeArrowheads="1"/>
          </p:cNvSpPr>
          <p:nvPr>
            <p:ph type="dt" sz="half" idx="10"/>
          </p:nvPr>
        </p:nvSpPr>
        <p:spPr>
          <a:xfrm>
            <a:off x="609600" y="6248400"/>
            <a:ext cx="1981200" cy="457200"/>
          </a:xfrm>
        </p:spPr>
        <p:txBody>
          <a:bodyPr/>
          <a:lstStyle>
            <a:lvl1pPr>
              <a:defRPr/>
            </a:lvl1pPr>
          </a:lstStyle>
          <a:p>
            <a:pPr>
              <a:defRPr/>
            </a:pPr>
            <a:r>
              <a:rPr lang="de-DE" smtClean="0"/>
              <a:t>April 2016</a:t>
            </a:r>
            <a:endParaRPr lang="de-CH"/>
          </a:p>
        </p:txBody>
      </p:sp>
      <p:sp>
        <p:nvSpPr>
          <p:cNvPr id="8" name="Rectangle 1029"/>
          <p:cNvSpPr>
            <a:spLocks noGrp="1" noChangeArrowheads="1"/>
          </p:cNvSpPr>
          <p:nvPr>
            <p:ph type="ftr" sz="quarter" idx="11"/>
          </p:nvPr>
        </p:nvSpPr>
        <p:spPr>
          <a:xfrm>
            <a:off x="3124200" y="6248400"/>
            <a:ext cx="2895600" cy="457200"/>
          </a:xfrm>
        </p:spPr>
        <p:txBody>
          <a:bodyPr/>
          <a:lstStyle>
            <a:lvl1pPr>
              <a:defRPr/>
            </a:lvl1pPr>
          </a:lstStyle>
          <a:p>
            <a:pPr>
              <a:defRPr/>
            </a:pPr>
            <a:r>
              <a:rPr lang="de-CH" smtClean="0"/>
              <a:t>Informationen Amt für Volksschule zur VNL Lehrplan Volksschule Thurgau</a:t>
            </a:r>
            <a:endParaRPr lang="de-CH"/>
          </a:p>
        </p:txBody>
      </p:sp>
      <p:sp>
        <p:nvSpPr>
          <p:cNvPr id="9" name="Rectangle 1030"/>
          <p:cNvSpPr>
            <a:spLocks noGrp="1" noChangeArrowheads="1"/>
          </p:cNvSpPr>
          <p:nvPr>
            <p:ph type="sldNum" sz="quarter" idx="12"/>
          </p:nvPr>
        </p:nvSpPr>
        <p:spPr>
          <a:xfrm>
            <a:off x="6553200" y="6248400"/>
            <a:ext cx="1905000" cy="457200"/>
          </a:xfrm>
        </p:spPr>
        <p:txBody>
          <a:bodyPr/>
          <a:lstStyle>
            <a:lvl1pPr>
              <a:defRPr/>
            </a:lvl1pPr>
          </a:lstStyle>
          <a:p>
            <a:pPr>
              <a:defRPr/>
            </a:pPr>
            <a:fld id="{CD766570-04EB-406C-9345-D75DAAB25257}" type="slidenum">
              <a:rPr lang="de-CH"/>
              <a:pPr>
                <a:defRPr/>
              </a:pPr>
              <a:t>‹Nr.›</a:t>
            </a:fld>
            <a:endParaRPr lang="de-CH"/>
          </a:p>
        </p:txBody>
      </p:sp>
    </p:spTree>
    <p:extLst>
      <p:ext uri="{BB962C8B-B14F-4D97-AF65-F5344CB8AC3E}">
        <p14:creationId xmlns:p14="http://schemas.microsoft.com/office/powerpoint/2010/main" val="32318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7517EB59-CE54-49B5-B01B-DC971E69F4D1}" type="slidenum">
              <a:rPr lang="de-CH"/>
              <a:pPr>
                <a:defRPr/>
              </a:pPr>
              <a:t>‹Nr.›</a:t>
            </a:fld>
            <a:endParaRPr lang="de-CH"/>
          </a:p>
        </p:txBody>
      </p:sp>
    </p:spTree>
    <p:extLst>
      <p:ext uri="{BB962C8B-B14F-4D97-AF65-F5344CB8AC3E}">
        <p14:creationId xmlns:p14="http://schemas.microsoft.com/office/powerpoint/2010/main" val="329336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29425" y="1366838"/>
            <a:ext cx="2085975" cy="4881562"/>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568325" y="1366838"/>
            <a:ext cx="6108700" cy="488156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6A358680-BD16-4B6C-902F-517ED2EECEB1}" type="slidenum">
              <a:rPr lang="de-CH"/>
              <a:pPr>
                <a:defRPr/>
              </a:pPr>
              <a:t>‹Nr.›</a:t>
            </a:fld>
            <a:endParaRPr lang="de-CH"/>
          </a:p>
        </p:txBody>
      </p:sp>
    </p:spTree>
    <p:extLst>
      <p:ext uri="{BB962C8B-B14F-4D97-AF65-F5344CB8AC3E}">
        <p14:creationId xmlns:p14="http://schemas.microsoft.com/office/powerpoint/2010/main" val="45767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elfoli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16934" y="6550745"/>
            <a:ext cx="482600" cy="284203"/>
          </a:xfrm>
          <a:prstGeom prst="rect">
            <a:avLst/>
          </a:prstGeom>
        </p:spPr>
        <p:txBody>
          <a:bodyPr/>
          <a:lstStyle>
            <a:lvl1pPr>
              <a:defRPr sz="1050" b="0">
                <a:latin typeface="Calibri"/>
                <a:cs typeface="Calibri"/>
              </a:defRPr>
            </a:lvl1pPr>
          </a:lstStyle>
          <a:p>
            <a:fld id="{1ECA124A-E6B8-9042-85EE-CF63CB0DEC35}" type="slidenum">
              <a:rPr lang="de-DE" smtClean="0"/>
              <a:pPr/>
              <a:t>‹Nr.›</a:t>
            </a:fld>
            <a:endParaRPr lang="de-DE" dirty="0"/>
          </a:p>
        </p:txBody>
      </p:sp>
    </p:spTree>
    <p:extLst>
      <p:ext uri="{BB962C8B-B14F-4D97-AF65-F5344CB8AC3E}">
        <p14:creationId xmlns:p14="http://schemas.microsoft.com/office/powerpoint/2010/main" val="6941711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
            <a:ext cx="9144000" cy="900000"/>
          </a:xfrm>
          <a:prstGeom prst="rect">
            <a:avLst/>
          </a:prstGeom>
          <a:solidFill>
            <a:srgbClr val="DDDDDD"/>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defRPr/>
            </a:pPr>
            <a:endParaRPr lang="de-CH" dirty="0">
              <a:latin typeface="Calibri"/>
              <a:ea typeface="ＭＳ Ｐゴシック" charset="-128"/>
              <a:cs typeface="ＭＳ Ｐゴシック" charset="-128"/>
            </a:endParaRPr>
          </a:p>
        </p:txBody>
      </p:sp>
      <p:pic>
        <p:nvPicPr>
          <p:cNvPr id="8" name="Picture 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6382" r="72"/>
          <a:stretch/>
        </p:blipFill>
        <p:spPr bwMode="auto">
          <a:xfrm>
            <a:off x="8442664" y="214459"/>
            <a:ext cx="50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userDrawn="1"/>
        </p:nvSpPr>
        <p:spPr>
          <a:xfrm>
            <a:off x="7897525" y="6550745"/>
            <a:ext cx="1213794" cy="230832"/>
          </a:xfrm>
          <a:prstGeom prst="rect">
            <a:avLst/>
          </a:prstGeom>
          <a:noFill/>
        </p:spPr>
        <p:txBody>
          <a:bodyPr wrap="none" rtlCol="0">
            <a:spAutoFit/>
          </a:bodyPr>
          <a:lstStyle/>
          <a:p>
            <a:pPr>
              <a:lnSpc>
                <a:spcPct val="100000"/>
              </a:lnSpc>
            </a:pPr>
            <a:r>
              <a:rPr lang="de-CH" sz="900" b="0" i="0" baseline="0" dirty="0" smtClean="0">
                <a:latin typeface="Calibri"/>
                <a:cs typeface="Calibri"/>
              </a:rPr>
              <a:t>Stephan </a:t>
            </a:r>
            <a:r>
              <a:rPr lang="de-CH" sz="900" b="0" i="0" baseline="0" dirty="0" err="1" smtClean="0">
                <a:latin typeface="Calibri"/>
                <a:cs typeface="Calibri"/>
              </a:rPr>
              <a:t>Nänny</a:t>
            </a:r>
            <a:r>
              <a:rPr lang="de-CH" sz="900" b="0" i="0" baseline="0" dirty="0" smtClean="0">
                <a:latin typeface="Calibri"/>
                <a:cs typeface="Calibri"/>
              </a:rPr>
              <a:t>, PHTG</a:t>
            </a:r>
            <a:endParaRPr lang="de-CH" sz="900" b="0" i="0" baseline="0" dirty="0">
              <a:latin typeface="Calibri"/>
              <a:cs typeface="Calibri"/>
            </a:endParaRPr>
          </a:p>
        </p:txBody>
      </p:sp>
      <p:sp>
        <p:nvSpPr>
          <p:cNvPr id="6" name="Foliennummernplatzhalter 5"/>
          <p:cNvSpPr>
            <a:spLocks noGrp="1"/>
          </p:cNvSpPr>
          <p:nvPr>
            <p:ph type="sldNum" sz="quarter" idx="12"/>
          </p:nvPr>
        </p:nvSpPr>
        <p:spPr>
          <a:xfrm>
            <a:off x="16934" y="6550745"/>
            <a:ext cx="482600" cy="284203"/>
          </a:xfrm>
          <a:prstGeom prst="rect">
            <a:avLst/>
          </a:prstGeom>
        </p:spPr>
        <p:txBody>
          <a:bodyPr/>
          <a:lstStyle>
            <a:lvl1pPr>
              <a:lnSpc>
                <a:spcPct val="100000"/>
              </a:lnSpc>
              <a:defRPr sz="1050" b="0">
                <a:latin typeface="Calibri"/>
                <a:cs typeface="Calibri"/>
              </a:defRPr>
            </a:lvl1pPr>
          </a:lstStyle>
          <a:p>
            <a:fld id="{1ECA124A-E6B8-9042-85EE-CF63CB0DEC35}" type="slidenum">
              <a:rPr lang="de-DE" smtClean="0"/>
              <a:pPr/>
              <a:t>‹Nr.›</a:t>
            </a:fld>
            <a:endParaRPr lang="de-DE" dirty="0"/>
          </a:p>
        </p:txBody>
      </p:sp>
    </p:spTree>
    <p:extLst>
      <p:ext uri="{BB962C8B-B14F-4D97-AF65-F5344CB8AC3E}">
        <p14:creationId xmlns:p14="http://schemas.microsoft.com/office/powerpoint/2010/main" val="1966658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kaler Titel und Text">
    <p:spTree>
      <p:nvGrpSpPr>
        <p:cNvPr id="1" name=""/>
        <p:cNvGrpSpPr/>
        <p:nvPr/>
      </p:nvGrpSpPr>
      <p:grpSpPr>
        <a:xfrm>
          <a:off x="0" y="0"/>
          <a:ext cx="0" cy="0"/>
          <a:chOff x="0" y="0"/>
          <a:chExt cx="0" cy="0"/>
        </a:xfrm>
      </p:grpSpPr>
      <p:sp>
        <p:nvSpPr>
          <p:cNvPr id="2" name="Textfeld 1"/>
          <p:cNvSpPr txBox="1"/>
          <p:nvPr userDrawn="1"/>
        </p:nvSpPr>
        <p:spPr>
          <a:xfrm>
            <a:off x="7897525" y="6550745"/>
            <a:ext cx="1213794" cy="230832"/>
          </a:xfrm>
          <a:prstGeom prst="rect">
            <a:avLst/>
          </a:prstGeom>
          <a:noFill/>
        </p:spPr>
        <p:txBody>
          <a:bodyPr wrap="none" rtlCol="0">
            <a:spAutoFit/>
          </a:bodyPr>
          <a:lstStyle/>
          <a:p>
            <a:pPr>
              <a:lnSpc>
                <a:spcPct val="100000"/>
              </a:lnSpc>
            </a:pPr>
            <a:r>
              <a:rPr lang="de-CH" sz="900" b="0" i="0" baseline="0" dirty="0" smtClean="0">
                <a:latin typeface="Calibri"/>
                <a:cs typeface="Calibri"/>
              </a:rPr>
              <a:t>Stephan </a:t>
            </a:r>
            <a:r>
              <a:rPr lang="de-CH" sz="900" b="0" i="0" baseline="0" dirty="0" err="1" smtClean="0">
                <a:latin typeface="Calibri"/>
                <a:cs typeface="Calibri"/>
              </a:rPr>
              <a:t>Nänny</a:t>
            </a:r>
            <a:r>
              <a:rPr lang="de-CH" sz="900" b="0" i="0" baseline="0" dirty="0" smtClean="0">
                <a:latin typeface="Calibri"/>
                <a:cs typeface="Calibri"/>
              </a:rPr>
              <a:t>, PHTG</a:t>
            </a:r>
            <a:endParaRPr lang="de-CH" sz="900" b="0" i="0" baseline="0" dirty="0">
              <a:latin typeface="Calibri"/>
              <a:cs typeface="Calibri"/>
            </a:endParaRPr>
          </a:p>
        </p:txBody>
      </p:sp>
    </p:spTree>
    <p:extLst>
      <p:ext uri="{BB962C8B-B14F-4D97-AF65-F5344CB8AC3E}">
        <p14:creationId xmlns:p14="http://schemas.microsoft.com/office/powerpoint/2010/main" val="68798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8930AA3C-CB99-48F8-97CB-83F467B36BBF}" type="slidenum">
              <a:rPr lang="de-CH"/>
              <a:pPr>
                <a:defRPr/>
              </a:pPr>
              <a:t>‹Nr.›</a:t>
            </a:fld>
            <a:endParaRPr lang="de-CH"/>
          </a:p>
        </p:txBody>
      </p:sp>
    </p:spTree>
    <p:extLst>
      <p:ext uri="{BB962C8B-B14F-4D97-AF65-F5344CB8AC3E}">
        <p14:creationId xmlns:p14="http://schemas.microsoft.com/office/powerpoint/2010/main" val="238945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5"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CED01E41-B1C0-4849-B64E-DE26DB310DDA}" type="slidenum">
              <a:rPr lang="de-CH"/>
              <a:pPr>
                <a:defRPr/>
              </a:pPr>
              <a:t>‹Nr.›</a:t>
            </a:fld>
            <a:endParaRPr lang="de-CH"/>
          </a:p>
        </p:txBody>
      </p:sp>
    </p:spTree>
    <p:extLst>
      <p:ext uri="{BB962C8B-B14F-4D97-AF65-F5344CB8AC3E}">
        <p14:creationId xmlns:p14="http://schemas.microsoft.com/office/powerpoint/2010/main" val="117018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68325" y="2270125"/>
            <a:ext cx="4097338"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818063" y="2270125"/>
            <a:ext cx="4097337"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51B8477-6E59-46F1-BDA4-660C5359F952}" type="slidenum">
              <a:rPr lang="de-CH"/>
              <a:pPr>
                <a:defRPr/>
              </a:pPr>
              <a:t>‹Nr.›</a:t>
            </a:fld>
            <a:endParaRPr lang="de-CH"/>
          </a:p>
        </p:txBody>
      </p:sp>
    </p:spTree>
    <p:extLst>
      <p:ext uri="{BB962C8B-B14F-4D97-AF65-F5344CB8AC3E}">
        <p14:creationId xmlns:p14="http://schemas.microsoft.com/office/powerpoint/2010/main" val="134071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8"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7A8C7121-F87C-4D52-B130-0FEA514739F3}" type="slidenum">
              <a:rPr lang="de-CH"/>
              <a:pPr>
                <a:defRPr/>
              </a:pPr>
              <a:t>‹Nr.›</a:t>
            </a:fld>
            <a:endParaRPr lang="de-CH"/>
          </a:p>
        </p:txBody>
      </p:sp>
    </p:spTree>
    <p:extLst>
      <p:ext uri="{BB962C8B-B14F-4D97-AF65-F5344CB8AC3E}">
        <p14:creationId xmlns:p14="http://schemas.microsoft.com/office/powerpoint/2010/main" val="329075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4"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3549EE5F-5704-4033-9779-E91B05B27D0C}" type="slidenum">
              <a:rPr lang="de-CH"/>
              <a:pPr>
                <a:defRPr/>
              </a:pPr>
              <a:t>‹Nr.›</a:t>
            </a:fld>
            <a:endParaRPr lang="de-CH"/>
          </a:p>
        </p:txBody>
      </p:sp>
    </p:spTree>
    <p:extLst>
      <p:ext uri="{BB962C8B-B14F-4D97-AF65-F5344CB8AC3E}">
        <p14:creationId xmlns:p14="http://schemas.microsoft.com/office/powerpoint/2010/main" val="13562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3"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E21EF9B2-65A3-4A9C-B569-B7D19C114458}" type="slidenum">
              <a:rPr lang="de-CH"/>
              <a:pPr>
                <a:defRPr/>
              </a:pPr>
              <a:t>‹Nr.›</a:t>
            </a:fld>
            <a:endParaRPr lang="de-CH"/>
          </a:p>
        </p:txBody>
      </p:sp>
    </p:spTree>
    <p:extLst>
      <p:ext uri="{BB962C8B-B14F-4D97-AF65-F5344CB8AC3E}">
        <p14:creationId xmlns:p14="http://schemas.microsoft.com/office/powerpoint/2010/main" val="350389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2DFEB50-4CED-4871-9F85-983AFEC131C8}" type="slidenum">
              <a:rPr lang="de-CH"/>
              <a:pPr>
                <a:defRPr/>
              </a:pPr>
              <a:t>‹Nr.›</a:t>
            </a:fld>
            <a:endParaRPr lang="de-CH"/>
          </a:p>
        </p:txBody>
      </p:sp>
    </p:spTree>
    <p:extLst>
      <p:ext uri="{BB962C8B-B14F-4D97-AF65-F5344CB8AC3E}">
        <p14:creationId xmlns:p14="http://schemas.microsoft.com/office/powerpoint/2010/main" val="358064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April 2016</a:t>
            </a:r>
            <a:endParaRPr lang="de-CH"/>
          </a:p>
        </p:txBody>
      </p:sp>
      <p:sp>
        <p:nvSpPr>
          <p:cNvPr id="6" name="Rectangle 5"/>
          <p:cNvSpPr>
            <a:spLocks noGrp="1" noChangeArrowheads="1"/>
          </p:cNvSpPr>
          <p:nvPr>
            <p:ph type="ftr" sz="quarter" idx="11"/>
          </p:nvPr>
        </p:nvSpPr>
        <p:spPr>
          <a:ln/>
        </p:spPr>
        <p:txBody>
          <a:bodyPr/>
          <a:lstStyle>
            <a:lvl1pPr>
              <a:defRPr/>
            </a:lvl1pPr>
          </a:lstStyle>
          <a:p>
            <a:pPr>
              <a:defRPr/>
            </a:pPr>
            <a:r>
              <a:rPr lang="de-CH" smtClean="0"/>
              <a:t>Informationen Amt für Volksschule zur VNL Lehrplan Volksschule Thurgau</a:t>
            </a: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A8F90BF6-DEAE-413D-A772-EDEA9289FA40}" type="slidenum">
              <a:rPr lang="de-CH"/>
              <a:pPr>
                <a:defRPr/>
              </a:pPr>
              <a:t>‹Nr.›</a:t>
            </a:fld>
            <a:endParaRPr lang="de-CH"/>
          </a:p>
        </p:txBody>
      </p:sp>
    </p:spTree>
    <p:extLst>
      <p:ext uri="{BB962C8B-B14F-4D97-AF65-F5344CB8AC3E}">
        <p14:creationId xmlns:p14="http://schemas.microsoft.com/office/powerpoint/2010/main" val="88797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325" y="1366838"/>
            <a:ext cx="834707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Klicken Sie, um das Titelformat zu bearbeiten</a:t>
            </a:r>
          </a:p>
        </p:txBody>
      </p:sp>
      <p:sp>
        <p:nvSpPr>
          <p:cNvPr id="1027" name="Rectangle 3"/>
          <p:cNvSpPr>
            <a:spLocks noGrp="1" noChangeArrowheads="1"/>
          </p:cNvSpPr>
          <p:nvPr>
            <p:ph type="body" idx="1"/>
          </p:nvPr>
        </p:nvSpPr>
        <p:spPr bwMode="auto">
          <a:xfrm>
            <a:off x="568325" y="2270125"/>
            <a:ext cx="834707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Klicken Sie, um die Formate des Vorlagentextes zu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568325" y="6318250"/>
            <a:ext cx="1905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700" b="0">
                <a:solidFill>
                  <a:schemeClr val="tx1"/>
                </a:solidFill>
              </a:defRPr>
            </a:lvl1pPr>
          </a:lstStyle>
          <a:p>
            <a:pPr>
              <a:defRPr/>
            </a:pPr>
            <a:r>
              <a:rPr lang="de-DE" smtClean="0"/>
              <a:t>April 2016</a:t>
            </a:r>
            <a:endParaRPr lang="de-CH"/>
          </a:p>
        </p:txBody>
      </p:sp>
      <p:sp>
        <p:nvSpPr>
          <p:cNvPr id="1029" name="Rectangle 5"/>
          <p:cNvSpPr>
            <a:spLocks noGrp="1" noChangeArrowheads="1"/>
          </p:cNvSpPr>
          <p:nvPr>
            <p:ph type="ftr" sz="quarter" idx="3"/>
          </p:nvPr>
        </p:nvSpPr>
        <p:spPr bwMode="auto">
          <a:xfrm>
            <a:off x="2895600" y="6324600"/>
            <a:ext cx="3733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defRPr sz="700" b="0">
                <a:solidFill>
                  <a:schemeClr val="tx1"/>
                </a:solidFill>
              </a:defRPr>
            </a:lvl1pPr>
          </a:lstStyle>
          <a:p>
            <a:pPr>
              <a:defRPr/>
            </a:pPr>
            <a:r>
              <a:rPr lang="de-CH" smtClean="0"/>
              <a:t>Informationen Amt für Volksschule zur VNL Lehrplan Volksschule Thurgau</a:t>
            </a:r>
            <a:endParaRPr lang="de-CH"/>
          </a:p>
        </p:txBody>
      </p:sp>
      <p:sp>
        <p:nvSpPr>
          <p:cNvPr id="1030" name="Rectangle 6"/>
          <p:cNvSpPr>
            <a:spLocks noGrp="1" noChangeArrowheads="1"/>
          </p:cNvSpPr>
          <p:nvPr>
            <p:ph type="sldNum" sz="quarter" idx="4"/>
          </p:nvPr>
        </p:nvSpPr>
        <p:spPr bwMode="auto">
          <a:xfrm>
            <a:off x="7010400" y="6324600"/>
            <a:ext cx="1905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45720" numCol="1" anchor="t" anchorCtr="0" compatLnSpc="1">
            <a:prstTxWarp prst="textNoShape">
              <a:avLst/>
            </a:prstTxWarp>
          </a:bodyPr>
          <a:lstStyle>
            <a:lvl1pPr algn="r">
              <a:lnSpc>
                <a:spcPct val="100000"/>
              </a:lnSpc>
              <a:defRPr sz="700" b="0">
                <a:solidFill>
                  <a:schemeClr val="tx1"/>
                </a:solidFill>
              </a:defRPr>
            </a:lvl1pPr>
          </a:lstStyle>
          <a:p>
            <a:pPr>
              <a:defRPr/>
            </a:pPr>
            <a:fld id="{63167085-3936-4719-92BA-3A4D1A198D0B}" type="slidenum">
              <a:rPr lang="de-CH"/>
              <a:pPr>
                <a:defRPr/>
              </a:pPr>
              <a:t>‹Nr.›</a:t>
            </a:fld>
            <a:endParaRPr lang="de-CH"/>
          </a:p>
        </p:txBody>
      </p:sp>
      <p:sp>
        <p:nvSpPr>
          <p:cNvPr id="1031" name="Rectangle 8"/>
          <p:cNvSpPr>
            <a:spLocks noChangeArrowheads="1"/>
          </p:cNvSpPr>
          <p:nvPr userDrawn="1"/>
        </p:nvSpPr>
        <p:spPr bwMode="auto">
          <a:xfrm>
            <a:off x="3794125" y="2338388"/>
            <a:ext cx="1600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a:p>
        </p:txBody>
      </p:sp>
      <p:sp>
        <p:nvSpPr>
          <p:cNvPr id="1032" name="Line 9"/>
          <p:cNvSpPr>
            <a:spLocks noChangeShapeType="1"/>
          </p:cNvSpPr>
          <p:nvPr userDrawn="1"/>
        </p:nvSpPr>
        <p:spPr bwMode="auto">
          <a:xfrm>
            <a:off x="676275" y="1290638"/>
            <a:ext cx="8220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033" name="Text Box 10"/>
          <p:cNvSpPr txBox="1">
            <a:spLocks noChangeArrowheads="1"/>
          </p:cNvSpPr>
          <p:nvPr userDrawn="1"/>
        </p:nvSpPr>
        <p:spPr bwMode="auto">
          <a:xfrm>
            <a:off x="593725" y="533400"/>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400"/>
              </a:lnSpc>
              <a:defRPr/>
            </a:pPr>
            <a:r>
              <a:rPr lang="de-CH" sz="1200" smtClean="0"/>
              <a:t>Amt für Volksschule</a:t>
            </a:r>
          </a:p>
        </p:txBody>
      </p:sp>
      <p:pic>
        <p:nvPicPr>
          <p:cNvPr id="1034" name="Grafik 10"/>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940550" y="411163"/>
            <a:ext cx="15128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Lst>
  <p:hf hdr="0"/>
  <p:txStyles>
    <p:titleStyle>
      <a:lvl1pPr algn="l" rtl="0" eaLnBrk="0" fontAlgn="base" hangingPunct="0">
        <a:lnSpc>
          <a:spcPts val="2900"/>
        </a:lnSpc>
        <a:spcBef>
          <a:spcPct val="0"/>
        </a:spcBef>
        <a:spcAft>
          <a:spcPct val="0"/>
        </a:spcAft>
        <a:defRPr sz="2500" b="1">
          <a:solidFill>
            <a:schemeClr val="tx2"/>
          </a:solidFill>
          <a:latin typeface="+mj-lt"/>
          <a:ea typeface="+mj-ea"/>
          <a:cs typeface="+mj-cs"/>
        </a:defRPr>
      </a:lvl1pPr>
      <a:lvl2pPr algn="l" rtl="0" eaLnBrk="0" fontAlgn="base" hangingPunct="0">
        <a:lnSpc>
          <a:spcPts val="2900"/>
        </a:lnSpc>
        <a:spcBef>
          <a:spcPct val="0"/>
        </a:spcBef>
        <a:spcAft>
          <a:spcPct val="0"/>
        </a:spcAft>
        <a:defRPr sz="2500" b="1">
          <a:solidFill>
            <a:schemeClr val="tx2"/>
          </a:solidFill>
          <a:latin typeface="Arial" charset="0"/>
        </a:defRPr>
      </a:lvl2pPr>
      <a:lvl3pPr algn="l" rtl="0" eaLnBrk="0" fontAlgn="base" hangingPunct="0">
        <a:lnSpc>
          <a:spcPts val="2900"/>
        </a:lnSpc>
        <a:spcBef>
          <a:spcPct val="0"/>
        </a:spcBef>
        <a:spcAft>
          <a:spcPct val="0"/>
        </a:spcAft>
        <a:defRPr sz="2500" b="1">
          <a:solidFill>
            <a:schemeClr val="tx2"/>
          </a:solidFill>
          <a:latin typeface="Arial" charset="0"/>
        </a:defRPr>
      </a:lvl3pPr>
      <a:lvl4pPr algn="l" rtl="0" eaLnBrk="0" fontAlgn="base" hangingPunct="0">
        <a:lnSpc>
          <a:spcPts val="2900"/>
        </a:lnSpc>
        <a:spcBef>
          <a:spcPct val="0"/>
        </a:spcBef>
        <a:spcAft>
          <a:spcPct val="0"/>
        </a:spcAft>
        <a:defRPr sz="2500" b="1">
          <a:solidFill>
            <a:schemeClr val="tx2"/>
          </a:solidFill>
          <a:latin typeface="Arial" charset="0"/>
        </a:defRPr>
      </a:lvl4pPr>
      <a:lvl5pPr algn="l" rtl="0" eaLnBrk="0" fontAlgn="base" hangingPunct="0">
        <a:lnSpc>
          <a:spcPts val="2900"/>
        </a:lnSpc>
        <a:spcBef>
          <a:spcPct val="0"/>
        </a:spcBef>
        <a:spcAft>
          <a:spcPct val="0"/>
        </a:spcAft>
        <a:defRPr sz="2500" b="1">
          <a:solidFill>
            <a:schemeClr val="tx2"/>
          </a:solidFill>
          <a:latin typeface="Arial" charset="0"/>
        </a:defRPr>
      </a:lvl5pPr>
      <a:lvl6pPr marL="457200" algn="l" rtl="0" fontAlgn="base">
        <a:lnSpc>
          <a:spcPts val="2900"/>
        </a:lnSpc>
        <a:spcBef>
          <a:spcPct val="0"/>
        </a:spcBef>
        <a:spcAft>
          <a:spcPct val="0"/>
        </a:spcAft>
        <a:defRPr sz="2500" b="1">
          <a:solidFill>
            <a:schemeClr val="tx2"/>
          </a:solidFill>
          <a:latin typeface="Arial" charset="0"/>
        </a:defRPr>
      </a:lvl6pPr>
      <a:lvl7pPr marL="914400" algn="l" rtl="0" fontAlgn="base">
        <a:lnSpc>
          <a:spcPts val="2900"/>
        </a:lnSpc>
        <a:spcBef>
          <a:spcPct val="0"/>
        </a:spcBef>
        <a:spcAft>
          <a:spcPct val="0"/>
        </a:spcAft>
        <a:defRPr sz="2500" b="1">
          <a:solidFill>
            <a:schemeClr val="tx2"/>
          </a:solidFill>
          <a:latin typeface="Arial" charset="0"/>
        </a:defRPr>
      </a:lvl7pPr>
      <a:lvl8pPr marL="1371600" algn="l" rtl="0" fontAlgn="base">
        <a:lnSpc>
          <a:spcPts val="2900"/>
        </a:lnSpc>
        <a:spcBef>
          <a:spcPct val="0"/>
        </a:spcBef>
        <a:spcAft>
          <a:spcPct val="0"/>
        </a:spcAft>
        <a:defRPr sz="2500" b="1">
          <a:solidFill>
            <a:schemeClr val="tx2"/>
          </a:solidFill>
          <a:latin typeface="Arial" charset="0"/>
        </a:defRPr>
      </a:lvl8pPr>
      <a:lvl9pPr marL="1828800" algn="l" rtl="0" fontAlgn="base">
        <a:lnSpc>
          <a:spcPts val="2900"/>
        </a:lnSpc>
        <a:spcBef>
          <a:spcPct val="0"/>
        </a:spcBef>
        <a:spcAft>
          <a:spcPct val="0"/>
        </a:spcAft>
        <a:defRPr sz="25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userDrawn="1"/>
        </p:nvSpPr>
        <p:spPr>
          <a:xfrm>
            <a:off x="7897525" y="6550745"/>
            <a:ext cx="1213794" cy="230832"/>
          </a:xfrm>
          <a:prstGeom prst="rect">
            <a:avLst/>
          </a:prstGeom>
          <a:noFill/>
        </p:spPr>
        <p:txBody>
          <a:bodyPr wrap="none" rtlCol="0">
            <a:spAutoFit/>
          </a:bodyPr>
          <a:lstStyle/>
          <a:p>
            <a:pPr>
              <a:lnSpc>
                <a:spcPct val="100000"/>
              </a:lnSpc>
            </a:pPr>
            <a:r>
              <a:rPr lang="de-CH" sz="900" b="0" i="0" baseline="0" dirty="0" smtClean="0">
                <a:latin typeface="Calibri"/>
                <a:cs typeface="Calibri"/>
              </a:rPr>
              <a:t>Stephan </a:t>
            </a:r>
            <a:r>
              <a:rPr lang="de-CH" sz="900" b="0" i="0" baseline="0" dirty="0" err="1" smtClean="0">
                <a:latin typeface="Calibri"/>
                <a:cs typeface="Calibri"/>
              </a:rPr>
              <a:t>Nänny</a:t>
            </a:r>
            <a:r>
              <a:rPr lang="de-CH" sz="900" b="0" i="0" baseline="0" dirty="0" smtClean="0">
                <a:latin typeface="Calibri"/>
                <a:cs typeface="Calibri"/>
              </a:rPr>
              <a:t>, PHTG</a:t>
            </a:r>
            <a:endParaRPr lang="de-CH" sz="900" b="0" i="0" baseline="0" dirty="0">
              <a:latin typeface="Calibri"/>
              <a:cs typeface="Calibri"/>
            </a:endParaRPr>
          </a:p>
        </p:txBody>
      </p:sp>
    </p:spTree>
    <p:extLst>
      <p:ext uri="{BB962C8B-B14F-4D97-AF65-F5344CB8AC3E}">
        <p14:creationId xmlns:p14="http://schemas.microsoft.com/office/powerpoint/2010/main" val="1614009465"/>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ernehmlassungtg.lehrplan.ch/index.php?code=a|5|0|1|1|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vernehmlassungtg.lehrplan.ch/index.php?code=a|6|1|4|0|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chuletg.c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vernehmlassungen.tg.ch/"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sandra.bachmann@tg.ch"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22.emf"/><Relationship Id="rId4" Type="http://schemas.openxmlformats.org/officeDocument/2006/relationships/package" Target="../embeddings/Microsoft_Word_Document1.doc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4.docx"/><Relationship Id="rId5" Type="http://schemas.openxmlformats.org/officeDocument/2006/relationships/image" Target="../media/image24.emf"/><Relationship Id="rId4" Type="http://schemas.openxmlformats.org/officeDocument/2006/relationships/package" Target="../embeddings/Microsoft_Word_Document3.doc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package" Target="../embeddings/Microsoft_Word_Document5.docx"/></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7.docx"/><Relationship Id="rId5" Type="http://schemas.openxmlformats.org/officeDocument/2006/relationships/image" Target="../media/image27.emf"/><Relationship Id="rId4" Type="http://schemas.openxmlformats.org/officeDocument/2006/relationships/package" Target="../embeddings/Microsoft_Word_Document6.docx"/></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package" Target="../embeddings/Microsoft_Word_Document8.doc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93724" y="4114800"/>
            <a:ext cx="8154739" cy="1371600"/>
          </a:xfrm>
        </p:spPr>
        <p:txBody>
          <a:bodyPr/>
          <a:lstStyle/>
          <a:p>
            <a:pPr eaLnBrk="1" hangingPunct="1">
              <a:lnSpc>
                <a:spcPct val="100000"/>
              </a:lnSpc>
              <a:spcBef>
                <a:spcPts val="0"/>
              </a:spcBef>
              <a:spcAft>
                <a:spcPts val="0"/>
              </a:spcAft>
            </a:pPr>
            <a:r>
              <a:rPr lang="de-DE" altLang="de-DE" sz="3600" smtClean="0"/>
              <a:t>Informationen zur Vernehmlassung Lehrplan Volksschule Thurgau </a:t>
            </a:r>
            <a:r>
              <a:rPr lang="de-DE" altLang="de-DE" sz="4000" smtClean="0"/>
              <a:t/>
            </a:r>
            <a:br>
              <a:rPr lang="de-DE" altLang="de-DE" sz="4000" smtClean="0"/>
            </a:br>
            <a:endParaRPr lang="de-DE" altLang="de-DE" sz="2800" b="0" smtClean="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0784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50" smtClean="0"/>
              <a:t>Lehrplan Volksschule Thurgau: Wichtiges im Überblick</a:t>
            </a:r>
            <a:endParaRPr lang="de-CH" sz="2450"/>
          </a:p>
        </p:txBody>
      </p:sp>
      <p:sp>
        <p:nvSpPr>
          <p:cNvPr id="3" name="Inhaltsplatzhalter 2"/>
          <p:cNvSpPr>
            <a:spLocks noGrp="1"/>
          </p:cNvSpPr>
          <p:nvPr>
            <p:ph idx="1"/>
          </p:nvPr>
        </p:nvSpPr>
        <p:spPr>
          <a:xfrm>
            <a:off x="568325" y="2060848"/>
            <a:ext cx="8347075" cy="3978275"/>
          </a:xfrm>
        </p:spPr>
        <p:txBody>
          <a:bodyPr/>
          <a:lstStyle/>
          <a:p>
            <a:r>
              <a:rPr lang="de-CH" smtClean="0"/>
              <a:t>Einbau von </a:t>
            </a:r>
            <a:r>
              <a:rPr lang="de-CH" smtClean="0">
                <a:hlinkClick r:id="rId3"/>
              </a:rPr>
              <a:t>Orientierungspunkten im 1. Zyklus </a:t>
            </a:r>
            <a:endParaRPr lang="de-CH" smtClean="0"/>
          </a:p>
          <a:p>
            <a:r>
              <a:rPr lang="de-CH" smtClean="0"/>
              <a:t>Ergänzende Kapitel zu </a:t>
            </a:r>
          </a:p>
          <a:p>
            <a:pPr lvl="1"/>
            <a:r>
              <a:rPr lang="de-CH" smtClean="0"/>
              <a:t>Fördermassnahmen </a:t>
            </a:r>
          </a:p>
          <a:p>
            <a:pPr lvl="1"/>
            <a:r>
              <a:rPr lang="de-CH" smtClean="0"/>
              <a:t>Bildungsauftrag</a:t>
            </a:r>
          </a:p>
          <a:p>
            <a:pPr lvl="1"/>
            <a:r>
              <a:rPr lang="de-CH" smtClean="0"/>
              <a:t>Lokale Bildungslandschaft: frühe Förderung / Schule und Freizeit</a:t>
            </a:r>
          </a:p>
          <a:p>
            <a:pPr lvl="1"/>
            <a:r>
              <a:rPr lang="de-CH" smtClean="0"/>
              <a:t>Schulstrukturen: altersdurchmischte </a:t>
            </a:r>
            <a:r>
              <a:rPr lang="de-CH"/>
              <a:t>Klassen, </a:t>
            </a:r>
            <a:r>
              <a:rPr lang="de-CH" smtClean="0"/>
              <a:t>durchlässige Sekundarschule, Begabtenförderung  </a:t>
            </a:r>
          </a:p>
          <a:p>
            <a:pPr lvl="1"/>
            <a:r>
              <a:rPr lang="de-CH" smtClean="0"/>
              <a:t>Sicherheit </a:t>
            </a:r>
            <a:r>
              <a:rPr lang="de-CH"/>
              <a:t>im </a:t>
            </a:r>
            <a:r>
              <a:rPr lang="de-CH" smtClean="0"/>
              <a:t>Verkehr / Kultur </a:t>
            </a:r>
            <a:r>
              <a:rPr lang="de-CH"/>
              <a:t>und </a:t>
            </a:r>
            <a:r>
              <a:rPr lang="de-CH" smtClean="0"/>
              <a:t>Schule</a:t>
            </a:r>
          </a:p>
          <a:p>
            <a:pPr lvl="1"/>
            <a:r>
              <a:rPr lang="de-CH" smtClean="0"/>
              <a:t>Berufliche Orientierung </a:t>
            </a:r>
            <a:endParaRPr lang="de-CH"/>
          </a:p>
          <a:p>
            <a:r>
              <a:rPr lang="de-CH" smtClean="0"/>
              <a:t>Festlegung der Schrift </a:t>
            </a:r>
          </a:p>
          <a:p>
            <a:r>
              <a:rPr lang="de-CH"/>
              <a:t>Basisanforderungen im Schwimmen </a:t>
            </a:r>
          </a:p>
          <a:p>
            <a:r>
              <a:rPr lang="de-CH" smtClean="0"/>
              <a:t>Lehrplan Französisch 2. Fremdsprache (ab 7. Schuljahr)</a:t>
            </a:r>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10</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305082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Französisch 2. Fremdsprache</a:t>
            </a:r>
            <a:endParaRPr lang="de-CH"/>
          </a:p>
        </p:txBody>
      </p:sp>
      <p:sp>
        <p:nvSpPr>
          <p:cNvPr id="3" name="Inhaltsplatzhalter 2"/>
          <p:cNvSpPr>
            <a:spLocks noGrp="1"/>
          </p:cNvSpPr>
          <p:nvPr>
            <p:ph idx="1"/>
          </p:nvPr>
        </p:nvSpPr>
        <p:spPr>
          <a:xfrm>
            <a:off x="568325" y="2132856"/>
            <a:ext cx="8347075" cy="3978275"/>
          </a:xfrm>
        </p:spPr>
        <p:txBody>
          <a:bodyPr/>
          <a:lstStyle/>
          <a:p>
            <a:r>
              <a:rPr lang="de-CH" smtClean="0"/>
              <a:t>Ausgangslage: Erheblicherklärung der Motion «Französisch erst auf der Sekundarstufe» durch den Grossen Rat am 13.8.14, umzusetzen mit der Einführung des neuen Lehrplans</a:t>
            </a:r>
          </a:p>
          <a:p>
            <a:r>
              <a:rPr lang="de-CH" smtClean="0"/>
              <a:t>Auftrag an Arbeitsgruppe unter der Leitung der Pädagogischen Hochschule Thurgau</a:t>
            </a:r>
          </a:p>
          <a:p>
            <a:pPr lvl="1"/>
            <a:r>
              <a:rPr lang="de-CH" smtClean="0"/>
              <a:t>Grundansprüche und alle Kompetenzstufen des 3. Zyklus unverändert beibehalten</a:t>
            </a:r>
          </a:p>
          <a:p>
            <a:pPr lvl="1"/>
            <a:r>
              <a:rPr lang="de-CH" smtClean="0"/>
              <a:t>Kompetenzstufen aus dem 2. Zyklus inhaltlich übernehmen, aber altersgemäss anpassen </a:t>
            </a:r>
          </a:p>
          <a:p>
            <a:pPr lvl="1"/>
            <a:r>
              <a:rPr lang="de-CH" smtClean="0"/>
              <a:t>Querbezüge und Orientierungspunkte überprüfen</a:t>
            </a:r>
          </a:p>
          <a:p>
            <a:pPr lvl="1"/>
            <a:r>
              <a:rPr lang="de-CH" smtClean="0"/>
              <a:t>Hinweise </a:t>
            </a:r>
            <a:r>
              <a:rPr lang="de-CH"/>
              <a:t>auf günstige Rahmenbedingungen </a:t>
            </a:r>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11</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91428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Besonderheit des Lehrplans Volksschule Thurgau</a:t>
            </a:r>
            <a:endParaRPr lang="de-CH"/>
          </a:p>
        </p:txBody>
      </p:sp>
      <p:sp>
        <p:nvSpPr>
          <p:cNvPr id="3" name="Inhaltsplatzhalter 2"/>
          <p:cNvSpPr>
            <a:spLocks noGrp="1"/>
          </p:cNvSpPr>
          <p:nvPr>
            <p:ph idx="1"/>
          </p:nvPr>
        </p:nvSpPr>
        <p:spPr/>
        <p:txBody>
          <a:bodyPr/>
          <a:lstStyle/>
          <a:p>
            <a:r>
              <a:rPr lang="de-CH" smtClean="0"/>
              <a:t>Thurgauerlied (Musik, 2. Zyklus)</a:t>
            </a:r>
            <a:endParaRPr lang="de-CH" smtClean="0">
              <a:hlinkClick r:id="rId3"/>
            </a:endParaRPr>
          </a:p>
          <a:p>
            <a:r>
              <a:rPr lang="de-CH" smtClean="0">
                <a:hlinkClick r:id="rId3"/>
              </a:rPr>
              <a:t>Lerninhalte </a:t>
            </a:r>
            <a:r>
              <a:rPr lang="de-CH">
                <a:hlinkClick r:id="rId3"/>
              </a:rPr>
              <a:t>mit Bezug zum Kanton Thurgau (NMG.4.4.2.d) </a:t>
            </a:r>
            <a:endParaRPr lang="de-CH"/>
          </a:p>
          <a:p>
            <a:pPr marL="0" indent="0">
              <a:buNone/>
            </a:pPr>
            <a:endParaRPr lang="de-CH" smtClean="0"/>
          </a:p>
          <a:p>
            <a:pPr marL="0" indent="0">
              <a:buNone/>
            </a:pPr>
            <a:endParaRPr lang="de-CH" smtClean="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547" y="3159107"/>
            <a:ext cx="7657149" cy="257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12</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405262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Stundentafeln </a:t>
            </a:r>
            <a:endParaRPr lang="de-CH"/>
          </a:p>
        </p:txBody>
      </p:sp>
      <p:sp>
        <p:nvSpPr>
          <p:cNvPr id="3" name="Inhaltsplatzhalter 2"/>
          <p:cNvSpPr>
            <a:spLocks noGrp="1"/>
          </p:cNvSpPr>
          <p:nvPr>
            <p:ph idx="1"/>
          </p:nvPr>
        </p:nvSpPr>
        <p:spPr/>
        <p:txBody>
          <a:bodyPr/>
          <a:lstStyle/>
          <a:p>
            <a:pPr marL="0" indent="0">
              <a:buNone/>
            </a:pPr>
            <a:r>
              <a:rPr lang="de-CH" smtClean="0">
                <a:solidFill>
                  <a:srgbClr val="00B050"/>
                </a:solidFill>
              </a:rPr>
              <a:t>Unterlagen: Bericht «Stundentafeln»</a:t>
            </a:r>
          </a:p>
          <a:p>
            <a:pPr marL="0" indent="0">
              <a:buNone/>
            </a:pPr>
            <a:endParaRPr lang="de-CH">
              <a:solidFill>
                <a:srgbClr val="00B050"/>
              </a:solidFill>
            </a:endParaRPr>
          </a:p>
          <a:p>
            <a:pPr marL="0" indent="0">
              <a:buNone/>
            </a:pPr>
            <a:r>
              <a:rPr lang="de-CH" smtClean="0"/>
              <a:t>Grundsätze bei der Erarbeitung der Stundentafeln: </a:t>
            </a:r>
          </a:p>
          <a:p>
            <a:pPr lvl="0"/>
            <a:r>
              <a:rPr lang="de-CH"/>
              <a:t>W</a:t>
            </a:r>
            <a:r>
              <a:rPr lang="de-CH" smtClean="0"/>
              <a:t>as </a:t>
            </a:r>
            <a:r>
              <a:rPr lang="de-CH"/>
              <a:t>sich im Kanton Thurgau bewährt hat, wird </a:t>
            </a:r>
            <a:r>
              <a:rPr lang="de-CH" smtClean="0"/>
              <a:t>weitergeführt. </a:t>
            </a:r>
            <a:endParaRPr lang="de-CH"/>
          </a:p>
          <a:p>
            <a:pPr lvl="0"/>
            <a:r>
              <a:rPr lang="de-CH"/>
              <a:t>Stundendotation Französisch 2</a:t>
            </a:r>
            <a:r>
              <a:rPr lang="de-CH" smtClean="0"/>
              <a:t>. Fremdsprache </a:t>
            </a:r>
            <a:r>
              <a:rPr lang="de-CH"/>
              <a:t>im 3. Zyklus: </a:t>
            </a:r>
            <a:r>
              <a:rPr lang="de-CH" smtClean="0"/>
              <a:t/>
            </a:r>
            <a:br>
              <a:rPr lang="de-CH" smtClean="0"/>
            </a:br>
            <a:r>
              <a:rPr lang="de-CH" smtClean="0"/>
              <a:t>Modell 5-5-4, total 14 Lektionen wie bisher</a:t>
            </a:r>
          </a:p>
          <a:p>
            <a:pPr lvl="0"/>
            <a:r>
              <a:rPr lang="de-CH" smtClean="0"/>
              <a:t>Fachbericht </a:t>
            </a:r>
            <a:r>
              <a:rPr lang="de-CH"/>
              <a:t>Stundentafel der </a:t>
            </a:r>
            <a:r>
              <a:rPr lang="de-CH" smtClean="0"/>
              <a:t>D-EDK als Planungsgrundlage </a:t>
            </a:r>
            <a:endParaRPr lang="de-CH"/>
          </a:p>
          <a:p>
            <a:pPr lvl="0"/>
            <a:r>
              <a:rPr lang="de-CH" smtClean="0"/>
              <a:t>Finanzierung von gleich vielen Lektionen</a:t>
            </a:r>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13</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63783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Fachliche Schwerpunkte in der neuen Stundentafel </a:t>
            </a:r>
            <a:endParaRPr lang="de-CH"/>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7010">
            <a:off x="899592" y="2540110"/>
            <a:ext cx="2623512" cy="371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85406">
            <a:off x="2408013" y="2012841"/>
            <a:ext cx="2633663"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5672">
            <a:off x="3897853" y="2035179"/>
            <a:ext cx="2643573" cy="371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25089">
            <a:off x="5912398" y="2763167"/>
            <a:ext cx="2630912" cy="371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liennummernplatzhalter 4"/>
          <p:cNvSpPr>
            <a:spLocks noGrp="1"/>
          </p:cNvSpPr>
          <p:nvPr>
            <p:ph type="sldNum" sz="quarter" idx="12"/>
          </p:nvPr>
        </p:nvSpPr>
        <p:spPr/>
        <p:txBody>
          <a:bodyPr/>
          <a:lstStyle/>
          <a:p>
            <a:pPr>
              <a:defRPr/>
            </a:pPr>
            <a:fld id="{8930AA3C-CB99-48F8-97CB-83F467B36BBF}" type="slidenum">
              <a:rPr lang="de-CH" smtClean="0"/>
              <a:pPr>
                <a:defRPr/>
              </a:pPr>
              <a:t>14</a:t>
            </a:fld>
            <a:endParaRPr lang="de-CH"/>
          </a:p>
        </p:txBody>
      </p:sp>
      <p:sp>
        <p:nvSpPr>
          <p:cNvPr id="7" name="Fußzeilenplatzhalter 6"/>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3" name="Datumsplatzhalter 2"/>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4262520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Stundentafel 1. Zyklus </a:t>
            </a:r>
            <a:endParaRPr lang="de-CH"/>
          </a:p>
        </p:txBody>
      </p:sp>
      <p:pic>
        <p:nvPicPr>
          <p:cNvPr id="8" name="Inhaltsplatzhalt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325" y="2831897"/>
            <a:ext cx="8347075" cy="2854731"/>
          </a:xfrm>
          <a:prstGeom prst="rect">
            <a:avLst/>
          </a:prstGeom>
          <a:noFill/>
          <a:ln>
            <a:noFill/>
          </a:ln>
        </p:spPr>
      </p:pic>
      <p:sp>
        <p:nvSpPr>
          <p:cNvPr id="3" name="Textfeld 2"/>
          <p:cNvSpPr txBox="1"/>
          <p:nvPr/>
        </p:nvSpPr>
        <p:spPr>
          <a:xfrm>
            <a:off x="3624777" y="5373216"/>
            <a:ext cx="2232248" cy="464230"/>
          </a:xfrm>
          <a:prstGeom prst="rect">
            <a:avLst/>
          </a:prstGeom>
          <a:noFill/>
          <a:ln>
            <a:solidFill>
              <a:srgbClr val="FF0000"/>
            </a:solidFill>
          </a:ln>
        </p:spPr>
        <p:txBody>
          <a:bodyPr wrap="square" rtlCol="0">
            <a:spAutoFit/>
          </a:bodyPr>
          <a:lstStyle/>
          <a:p>
            <a:endParaRPr lang="de-CH"/>
          </a:p>
        </p:txBody>
      </p:sp>
      <p:sp>
        <p:nvSpPr>
          <p:cNvPr id="9" name="Textfeld 8"/>
          <p:cNvSpPr txBox="1"/>
          <p:nvPr/>
        </p:nvSpPr>
        <p:spPr>
          <a:xfrm>
            <a:off x="5940152" y="5445224"/>
            <a:ext cx="648072" cy="288032"/>
          </a:xfrm>
          <a:prstGeom prst="rect">
            <a:avLst/>
          </a:prstGeom>
          <a:noFill/>
          <a:ln>
            <a:solidFill>
              <a:srgbClr val="FF0000"/>
            </a:solidFill>
          </a:ln>
        </p:spPr>
        <p:txBody>
          <a:bodyPr wrap="square" rtlCol="0">
            <a:spAutoFit/>
          </a:bodyPr>
          <a:lstStyle/>
          <a:p>
            <a:endParaRPr lang="de-CH"/>
          </a:p>
        </p:txBody>
      </p:sp>
      <p:sp>
        <p:nvSpPr>
          <p:cNvPr id="10" name="Textfeld 9"/>
          <p:cNvSpPr txBox="1"/>
          <p:nvPr/>
        </p:nvSpPr>
        <p:spPr>
          <a:xfrm>
            <a:off x="6948264" y="5445224"/>
            <a:ext cx="648072" cy="288032"/>
          </a:xfrm>
          <a:prstGeom prst="rect">
            <a:avLst/>
          </a:prstGeom>
          <a:noFill/>
          <a:ln>
            <a:solidFill>
              <a:srgbClr val="FF0000"/>
            </a:solidFill>
          </a:ln>
        </p:spPr>
        <p:txBody>
          <a:bodyPr wrap="square" rtlCol="0">
            <a:spAutoFit/>
          </a:bodyPr>
          <a:lstStyle/>
          <a:p>
            <a:endParaRPr lang="de-CH"/>
          </a:p>
        </p:txBody>
      </p:sp>
      <p:sp>
        <p:nvSpPr>
          <p:cNvPr id="11" name="Textfeld 10"/>
          <p:cNvSpPr txBox="1"/>
          <p:nvPr/>
        </p:nvSpPr>
        <p:spPr>
          <a:xfrm>
            <a:off x="539552" y="4869160"/>
            <a:ext cx="7344815" cy="288032"/>
          </a:xfrm>
          <a:prstGeom prst="rect">
            <a:avLst/>
          </a:prstGeom>
          <a:noFill/>
          <a:ln>
            <a:solidFill>
              <a:srgbClr val="FF0000"/>
            </a:solidFill>
          </a:ln>
        </p:spPr>
        <p:txBody>
          <a:bodyPr wrap="square" rtlCol="0">
            <a:spAutoFit/>
          </a:bodyPr>
          <a:lstStyle/>
          <a:p>
            <a:endParaRPr lang="de-CH"/>
          </a:p>
        </p:txBody>
      </p:sp>
      <p:sp>
        <p:nvSpPr>
          <p:cNvPr id="12" name="Pfeil nach unten 11"/>
          <p:cNvSpPr/>
          <p:nvPr/>
        </p:nvSpPr>
        <p:spPr bwMode="auto">
          <a:xfrm>
            <a:off x="4499992" y="215883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13" name="Pfeil nach unten 12"/>
          <p:cNvSpPr/>
          <p:nvPr/>
        </p:nvSpPr>
        <p:spPr bwMode="auto">
          <a:xfrm>
            <a:off x="6012160" y="215883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14" name="Pfeil nach unten 13"/>
          <p:cNvSpPr/>
          <p:nvPr/>
        </p:nvSpPr>
        <p:spPr bwMode="auto">
          <a:xfrm>
            <a:off x="7092280" y="215883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15</a:t>
            </a:fld>
            <a:endParaRPr lang="de-CH"/>
          </a:p>
        </p:txBody>
      </p:sp>
      <p:sp>
        <p:nvSpPr>
          <p:cNvPr id="15" name="Fußzeilenplatzhalter 14"/>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1277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Stundentafel 2. Zyklus </a:t>
            </a:r>
            <a:endParaRPr lang="de-CH"/>
          </a:p>
        </p:txBody>
      </p:sp>
      <p:pic>
        <p:nvPicPr>
          <p:cNvPr id="9" name="Inhaltsplatzhalter 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325" y="2805152"/>
            <a:ext cx="8347075" cy="2908220"/>
          </a:xfrm>
          <a:prstGeom prst="rect">
            <a:avLst/>
          </a:prstGeom>
          <a:noFill/>
          <a:ln>
            <a:noFill/>
          </a:ln>
        </p:spPr>
      </p:pic>
      <p:grpSp>
        <p:nvGrpSpPr>
          <p:cNvPr id="444" name="Gruppieren 443"/>
          <p:cNvGrpSpPr/>
          <p:nvPr/>
        </p:nvGrpSpPr>
        <p:grpSpPr>
          <a:xfrm>
            <a:off x="5004048" y="2158834"/>
            <a:ext cx="504056" cy="3342307"/>
            <a:chOff x="5004048" y="2158834"/>
            <a:chExt cx="504056" cy="3342307"/>
          </a:xfrm>
        </p:grpSpPr>
        <p:sp>
          <p:nvSpPr>
            <p:cNvPr id="7" name="Textfeld 6"/>
            <p:cNvSpPr txBox="1"/>
            <p:nvPr/>
          </p:nvSpPr>
          <p:spPr>
            <a:xfrm>
              <a:off x="5274078" y="5373216"/>
              <a:ext cx="162018" cy="127925"/>
            </a:xfrm>
            <a:prstGeom prst="rect">
              <a:avLst/>
            </a:prstGeom>
            <a:noFill/>
            <a:ln>
              <a:solidFill>
                <a:srgbClr val="FF0000"/>
              </a:solidFill>
            </a:ln>
          </p:spPr>
          <p:txBody>
            <a:bodyPr wrap="square" rtlCol="0">
              <a:spAutoFit/>
            </a:bodyPr>
            <a:lstStyle/>
            <a:p>
              <a:endParaRPr lang="de-CH"/>
            </a:p>
          </p:txBody>
        </p:sp>
        <p:sp>
          <p:nvSpPr>
            <p:cNvPr id="12" name="Textfeld 11"/>
            <p:cNvSpPr txBox="1"/>
            <p:nvPr/>
          </p:nvSpPr>
          <p:spPr>
            <a:xfrm>
              <a:off x="5274078" y="3805131"/>
              <a:ext cx="162018" cy="127925"/>
            </a:xfrm>
            <a:prstGeom prst="rect">
              <a:avLst/>
            </a:prstGeom>
            <a:noFill/>
            <a:ln>
              <a:solidFill>
                <a:srgbClr val="FF0000"/>
              </a:solidFill>
            </a:ln>
          </p:spPr>
          <p:txBody>
            <a:bodyPr wrap="square" rtlCol="0">
              <a:spAutoFit/>
            </a:bodyPr>
            <a:lstStyle/>
            <a:p>
              <a:endParaRPr lang="de-CH"/>
            </a:p>
          </p:txBody>
        </p:sp>
        <p:sp>
          <p:nvSpPr>
            <p:cNvPr id="8" name="Pfeil nach unten 7"/>
            <p:cNvSpPr/>
            <p:nvPr/>
          </p:nvSpPr>
          <p:spPr bwMode="auto">
            <a:xfrm>
              <a:off x="5004048" y="215883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grpSp>
      <p:grpSp>
        <p:nvGrpSpPr>
          <p:cNvPr id="445" name="Gruppieren 444"/>
          <p:cNvGrpSpPr/>
          <p:nvPr/>
        </p:nvGrpSpPr>
        <p:grpSpPr>
          <a:xfrm>
            <a:off x="6012339" y="2146089"/>
            <a:ext cx="1583997" cy="3358034"/>
            <a:chOff x="6012339" y="2146089"/>
            <a:chExt cx="1583997" cy="3358034"/>
          </a:xfrm>
        </p:grpSpPr>
        <p:sp>
          <p:nvSpPr>
            <p:cNvPr id="10" name="Textfeld 9"/>
            <p:cNvSpPr txBox="1"/>
            <p:nvPr/>
          </p:nvSpPr>
          <p:spPr>
            <a:xfrm>
              <a:off x="6344550" y="5373215"/>
              <a:ext cx="162018" cy="127925"/>
            </a:xfrm>
            <a:prstGeom prst="rect">
              <a:avLst/>
            </a:prstGeom>
            <a:noFill/>
            <a:ln>
              <a:solidFill>
                <a:srgbClr val="FF0000"/>
              </a:solidFill>
            </a:ln>
          </p:spPr>
          <p:txBody>
            <a:bodyPr wrap="square" rtlCol="0">
              <a:spAutoFit/>
            </a:bodyPr>
            <a:lstStyle/>
            <a:p>
              <a:endParaRPr lang="de-CH"/>
            </a:p>
          </p:txBody>
        </p:sp>
        <p:sp>
          <p:nvSpPr>
            <p:cNvPr id="11" name="Textfeld 10"/>
            <p:cNvSpPr txBox="1"/>
            <p:nvPr/>
          </p:nvSpPr>
          <p:spPr>
            <a:xfrm>
              <a:off x="7380312" y="3972206"/>
              <a:ext cx="162018" cy="127925"/>
            </a:xfrm>
            <a:prstGeom prst="rect">
              <a:avLst/>
            </a:prstGeom>
            <a:noFill/>
            <a:ln>
              <a:solidFill>
                <a:srgbClr val="FF0000"/>
              </a:solidFill>
            </a:ln>
          </p:spPr>
          <p:txBody>
            <a:bodyPr wrap="square" rtlCol="0">
              <a:spAutoFit/>
            </a:bodyPr>
            <a:lstStyle/>
            <a:p>
              <a:endParaRPr lang="de-CH"/>
            </a:p>
          </p:txBody>
        </p:sp>
        <p:sp>
          <p:nvSpPr>
            <p:cNvPr id="14" name="Textfeld 13"/>
            <p:cNvSpPr txBox="1"/>
            <p:nvPr/>
          </p:nvSpPr>
          <p:spPr>
            <a:xfrm>
              <a:off x="7380312" y="5376198"/>
              <a:ext cx="162018" cy="127925"/>
            </a:xfrm>
            <a:prstGeom prst="rect">
              <a:avLst/>
            </a:prstGeom>
            <a:noFill/>
            <a:ln>
              <a:solidFill>
                <a:srgbClr val="FF0000"/>
              </a:solidFill>
            </a:ln>
          </p:spPr>
          <p:txBody>
            <a:bodyPr wrap="square" rtlCol="0">
              <a:spAutoFit/>
            </a:bodyPr>
            <a:lstStyle/>
            <a:p>
              <a:endParaRPr lang="de-CH"/>
            </a:p>
          </p:txBody>
        </p:sp>
        <p:sp>
          <p:nvSpPr>
            <p:cNvPr id="15" name="Textfeld 14"/>
            <p:cNvSpPr txBox="1"/>
            <p:nvPr/>
          </p:nvSpPr>
          <p:spPr>
            <a:xfrm>
              <a:off x="6340237" y="3971197"/>
              <a:ext cx="162018" cy="127925"/>
            </a:xfrm>
            <a:prstGeom prst="rect">
              <a:avLst/>
            </a:prstGeom>
            <a:noFill/>
            <a:ln>
              <a:solidFill>
                <a:srgbClr val="FF0000"/>
              </a:solidFill>
            </a:ln>
          </p:spPr>
          <p:txBody>
            <a:bodyPr wrap="square" rtlCol="0">
              <a:spAutoFit/>
            </a:bodyPr>
            <a:lstStyle/>
            <a:p>
              <a:endParaRPr lang="de-CH"/>
            </a:p>
          </p:txBody>
        </p:sp>
        <p:grpSp>
          <p:nvGrpSpPr>
            <p:cNvPr id="443" name="Gruppieren 442"/>
            <p:cNvGrpSpPr/>
            <p:nvPr/>
          </p:nvGrpSpPr>
          <p:grpSpPr>
            <a:xfrm>
              <a:off x="6012339" y="2146089"/>
              <a:ext cx="1583997" cy="596855"/>
              <a:chOff x="6012339" y="2146089"/>
              <a:chExt cx="1583997" cy="596855"/>
            </a:xfrm>
          </p:grpSpPr>
          <p:sp>
            <p:nvSpPr>
              <p:cNvPr id="16" name="Pfeil nach unten 15"/>
              <p:cNvSpPr/>
              <p:nvPr/>
            </p:nvSpPr>
            <p:spPr bwMode="auto">
              <a:xfrm>
                <a:off x="6012339" y="2146089"/>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17" name="Pfeil nach unten 16"/>
              <p:cNvSpPr/>
              <p:nvPr/>
            </p:nvSpPr>
            <p:spPr bwMode="auto">
              <a:xfrm>
                <a:off x="7092280" y="215883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grpSp>
      </p:grpSp>
      <p:grpSp>
        <p:nvGrpSpPr>
          <p:cNvPr id="451" name="Gruppieren 450"/>
          <p:cNvGrpSpPr/>
          <p:nvPr/>
        </p:nvGrpSpPr>
        <p:grpSpPr>
          <a:xfrm>
            <a:off x="8005464" y="2158834"/>
            <a:ext cx="959024" cy="2870433"/>
            <a:chOff x="8005464" y="2158834"/>
            <a:chExt cx="959024" cy="2870433"/>
          </a:xfrm>
        </p:grpSpPr>
        <p:sp>
          <p:nvSpPr>
            <p:cNvPr id="447" name="Textfeld 446"/>
            <p:cNvSpPr txBox="1"/>
            <p:nvPr/>
          </p:nvSpPr>
          <p:spPr>
            <a:xfrm>
              <a:off x="8005464" y="3284984"/>
              <a:ext cx="959024" cy="232115"/>
            </a:xfrm>
            <a:prstGeom prst="rect">
              <a:avLst/>
            </a:prstGeom>
            <a:noFill/>
            <a:ln>
              <a:solidFill>
                <a:srgbClr val="FF0000"/>
              </a:solidFill>
            </a:ln>
          </p:spPr>
          <p:txBody>
            <a:bodyPr wrap="square" rtlCol="0">
              <a:spAutoFit/>
            </a:bodyPr>
            <a:lstStyle/>
            <a:p>
              <a:endParaRPr lang="de-CH"/>
            </a:p>
          </p:txBody>
        </p:sp>
        <p:sp>
          <p:nvSpPr>
            <p:cNvPr id="448" name="Pfeil nach unten 447"/>
            <p:cNvSpPr/>
            <p:nvPr/>
          </p:nvSpPr>
          <p:spPr bwMode="auto">
            <a:xfrm>
              <a:off x="8172400" y="215883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450" name="Textfeld 449"/>
            <p:cNvSpPr txBox="1"/>
            <p:nvPr/>
          </p:nvSpPr>
          <p:spPr>
            <a:xfrm>
              <a:off x="8005464" y="4797152"/>
              <a:ext cx="959024" cy="232115"/>
            </a:xfrm>
            <a:prstGeom prst="rect">
              <a:avLst/>
            </a:prstGeom>
            <a:noFill/>
            <a:ln>
              <a:solidFill>
                <a:srgbClr val="FF0000"/>
              </a:solidFill>
            </a:ln>
          </p:spPr>
          <p:txBody>
            <a:bodyPr wrap="square" rtlCol="0">
              <a:spAutoFit/>
            </a:bodyPr>
            <a:lstStyle/>
            <a:p>
              <a:endParaRPr lang="de-CH"/>
            </a:p>
          </p:txBody>
        </p:sp>
      </p:grpSp>
      <p:grpSp>
        <p:nvGrpSpPr>
          <p:cNvPr id="13" name="Gruppieren 12"/>
          <p:cNvGrpSpPr/>
          <p:nvPr/>
        </p:nvGrpSpPr>
        <p:grpSpPr>
          <a:xfrm>
            <a:off x="3814682" y="5517232"/>
            <a:ext cx="4816542" cy="850850"/>
            <a:chOff x="3814682" y="5517232"/>
            <a:chExt cx="4816542" cy="850850"/>
          </a:xfrm>
        </p:grpSpPr>
        <p:grpSp>
          <p:nvGrpSpPr>
            <p:cNvPr id="453" name="Gruppieren 452"/>
            <p:cNvGrpSpPr/>
            <p:nvPr/>
          </p:nvGrpSpPr>
          <p:grpSpPr>
            <a:xfrm>
              <a:off x="3814682" y="5517232"/>
              <a:ext cx="4789766" cy="232115"/>
              <a:chOff x="3814682" y="5517232"/>
              <a:chExt cx="4789766" cy="232115"/>
            </a:xfrm>
          </p:grpSpPr>
          <p:sp>
            <p:nvSpPr>
              <p:cNvPr id="3" name="Textfeld 2"/>
              <p:cNvSpPr txBox="1"/>
              <p:nvPr/>
            </p:nvSpPr>
            <p:spPr>
              <a:xfrm>
                <a:off x="3814682" y="5517232"/>
                <a:ext cx="3781654" cy="232115"/>
              </a:xfrm>
              <a:prstGeom prst="rect">
                <a:avLst/>
              </a:prstGeom>
              <a:noFill/>
              <a:ln>
                <a:solidFill>
                  <a:srgbClr val="FF0000"/>
                </a:solidFill>
              </a:ln>
            </p:spPr>
            <p:txBody>
              <a:bodyPr wrap="square" rtlCol="0">
                <a:spAutoFit/>
              </a:bodyPr>
              <a:lstStyle/>
              <a:p>
                <a:endParaRPr lang="de-CH"/>
              </a:p>
            </p:txBody>
          </p:sp>
          <p:sp>
            <p:nvSpPr>
              <p:cNvPr id="452" name="Textfeld 451"/>
              <p:cNvSpPr txBox="1"/>
              <p:nvPr/>
            </p:nvSpPr>
            <p:spPr>
              <a:xfrm>
                <a:off x="7956376" y="5517232"/>
                <a:ext cx="648072" cy="232115"/>
              </a:xfrm>
              <a:prstGeom prst="rect">
                <a:avLst/>
              </a:prstGeom>
              <a:noFill/>
              <a:ln>
                <a:solidFill>
                  <a:srgbClr val="FF0000"/>
                </a:solidFill>
              </a:ln>
            </p:spPr>
            <p:txBody>
              <a:bodyPr wrap="square" rtlCol="0">
                <a:spAutoFit/>
              </a:bodyPr>
              <a:lstStyle/>
              <a:p>
                <a:endParaRPr lang="de-CH"/>
              </a:p>
            </p:txBody>
          </p:sp>
        </p:grpSp>
        <p:sp>
          <p:nvSpPr>
            <p:cNvPr id="26" name="Pfeil nach unten 25"/>
            <p:cNvSpPr/>
            <p:nvPr/>
          </p:nvSpPr>
          <p:spPr bwMode="auto">
            <a:xfrm rot="10800000">
              <a:off x="8127168" y="5783972"/>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grpSp>
      <p:sp>
        <p:nvSpPr>
          <p:cNvPr id="18" name="Foliennummernplatzhalter 17"/>
          <p:cNvSpPr>
            <a:spLocks noGrp="1"/>
          </p:cNvSpPr>
          <p:nvPr>
            <p:ph type="sldNum" sz="quarter" idx="12"/>
          </p:nvPr>
        </p:nvSpPr>
        <p:spPr/>
        <p:txBody>
          <a:bodyPr/>
          <a:lstStyle/>
          <a:p>
            <a:pPr>
              <a:defRPr/>
            </a:pPr>
            <a:fld id="{8930AA3C-CB99-48F8-97CB-83F467B36BBF}" type="slidenum">
              <a:rPr lang="de-CH" smtClean="0"/>
              <a:pPr>
                <a:defRPr/>
              </a:pPr>
              <a:t>16</a:t>
            </a:fld>
            <a:endParaRPr lang="de-CH"/>
          </a:p>
        </p:txBody>
      </p:sp>
      <p:sp>
        <p:nvSpPr>
          <p:cNvPr id="19" name="Fußzeilenplatzhalter 18"/>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94052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4"/>
                                        </p:tgtEl>
                                        <p:attrNameLst>
                                          <p:attrName>style.visibility</p:attrName>
                                        </p:attrNameLst>
                                      </p:cBhvr>
                                      <p:to>
                                        <p:strVal val="visible"/>
                                      </p:to>
                                    </p:set>
                                  </p:childTnLst>
                                  <p:subTnLst>
                                    <p:set>
                                      <p:cBhvr override="childStyle">
                                        <p:cTn dur="1" fill="hold" display="0" masterRel="nextClick" afterEffect="1"/>
                                        <p:tgtEl>
                                          <p:spTgt spid="44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5"/>
                                        </p:tgtEl>
                                        <p:attrNameLst>
                                          <p:attrName>style.visibility</p:attrName>
                                        </p:attrNameLst>
                                      </p:cBhvr>
                                      <p:to>
                                        <p:strVal val="visible"/>
                                      </p:to>
                                    </p:set>
                                  </p:childTnLst>
                                  <p:subTnLst>
                                    <p:set>
                                      <p:cBhvr override="childStyle">
                                        <p:cTn dur="1" fill="hold" display="0" masterRel="nextClick" afterEffect="1"/>
                                        <p:tgtEl>
                                          <p:spTgt spid="44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Stundentafel 3. </a:t>
            </a:r>
            <a:r>
              <a:rPr lang="de-CH"/>
              <a:t>Zyklus </a:t>
            </a:r>
          </a:p>
        </p:txBody>
      </p:sp>
      <p:pic>
        <p:nvPicPr>
          <p:cNvPr id="7" name="Inhaltsplatzhalt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824" y="2204864"/>
            <a:ext cx="8172077" cy="3978275"/>
          </a:xfrm>
          <a:prstGeom prst="rect">
            <a:avLst/>
          </a:prstGeom>
          <a:noFill/>
          <a:ln>
            <a:noFill/>
          </a:ln>
        </p:spPr>
      </p:pic>
      <p:grpSp>
        <p:nvGrpSpPr>
          <p:cNvPr id="13" name="Gruppieren 12"/>
          <p:cNvGrpSpPr/>
          <p:nvPr/>
        </p:nvGrpSpPr>
        <p:grpSpPr>
          <a:xfrm>
            <a:off x="4789735" y="1574724"/>
            <a:ext cx="3677440" cy="1782268"/>
            <a:chOff x="4789735" y="1574724"/>
            <a:chExt cx="3677440" cy="1782268"/>
          </a:xfrm>
        </p:grpSpPr>
        <p:sp>
          <p:nvSpPr>
            <p:cNvPr id="3" name="Textfeld 2"/>
            <p:cNvSpPr txBox="1"/>
            <p:nvPr/>
          </p:nvSpPr>
          <p:spPr>
            <a:xfrm>
              <a:off x="7740352" y="3124877"/>
              <a:ext cx="720080" cy="232115"/>
            </a:xfrm>
            <a:prstGeom prst="rect">
              <a:avLst/>
            </a:prstGeom>
            <a:noFill/>
            <a:ln>
              <a:solidFill>
                <a:srgbClr val="FF0000"/>
              </a:solidFill>
            </a:ln>
          </p:spPr>
          <p:txBody>
            <a:bodyPr wrap="square" rtlCol="0">
              <a:spAutoFit/>
            </a:bodyPr>
            <a:lstStyle/>
            <a:p>
              <a:endParaRPr lang="de-CH"/>
            </a:p>
          </p:txBody>
        </p:sp>
        <p:sp>
          <p:nvSpPr>
            <p:cNvPr id="8" name="Pfeil nach unten 7"/>
            <p:cNvSpPr/>
            <p:nvPr/>
          </p:nvSpPr>
          <p:spPr bwMode="auto">
            <a:xfrm>
              <a:off x="7963119" y="157472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10" name="Textfeld 9"/>
            <p:cNvSpPr txBox="1"/>
            <p:nvPr/>
          </p:nvSpPr>
          <p:spPr>
            <a:xfrm>
              <a:off x="4789735" y="3164902"/>
              <a:ext cx="162018" cy="127925"/>
            </a:xfrm>
            <a:prstGeom prst="rect">
              <a:avLst/>
            </a:prstGeom>
            <a:noFill/>
            <a:ln>
              <a:solidFill>
                <a:srgbClr val="FF0000"/>
              </a:solidFill>
            </a:ln>
          </p:spPr>
          <p:txBody>
            <a:bodyPr wrap="square" rtlCol="0">
              <a:spAutoFit/>
            </a:bodyPr>
            <a:lstStyle/>
            <a:p>
              <a:endParaRPr lang="de-CH"/>
            </a:p>
          </p:txBody>
        </p:sp>
        <p:sp>
          <p:nvSpPr>
            <p:cNvPr id="11" name="Textfeld 10"/>
            <p:cNvSpPr txBox="1"/>
            <p:nvPr/>
          </p:nvSpPr>
          <p:spPr>
            <a:xfrm>
              <a:off x="5940152" y="3167339"/>
              <a:ext cx="162018" cy="127925"/>
            </a:xfrm>
            <a:prstGeom prst="rect">
              <a:avLst/>
            </a:prstGeom>
            <a:noFill/>
            <a:ln>
              <a:solidFill>
                <a:srgbClr val="FF0000"/>
              </a:solidFill>
            </a:ln>
          </p:spPr>
          <p:txBody>
            <a:bodyPr wrap="square" rtlCol="0">
              <a:spAutoFit/>
            </a:bodyPr>
            <a:lstStyle/>
            <a:p>
              <a:endParaRPr lang="de-CH"/>
            </a:p>
          </p:txBody>
        </p:sp>
        <p:sp>
          <p:nvSpPr>
            <p:cNvPr id="12" name="Textfeld 11"/>
            <p:cNvSpPr txBox="1"/>
            <p:nvPr/>
          </p:nvSpPr>
          <p:spPr>
            <a:xfrm>
              <a:off x="7092280" y="3176971"/>
              <a:ext cx="162018" cy="127925"/>
            </a:xfrm>
            <a:prstGeom prst="rect">
              <a:avLst/>
            </a:prstGeom>
            <a:noFill/>
            <a:ln>
              <a:solidFill>
                <a:srgbClr val="FF0000"/>
              </a:solidFill>
            </a:ln>
          </p:spPr>
          <p:txBody>
            <a:bodyPr wrap="square" rtlCol="0">
              <a:spAutoFit/>
            </a:bodyPr>
            <a:lstStyle/>
            <a:p>
              <a:endParaRPr lang="de-CH"/>
            </a:p>
          </p:txBody>
        </p:sp>
      </p:grpSp>
      <p:grpSp>
        <p:nvGrpSpPr>
          <p:cNvPr id="16" name="Gruppieren 15"/>
          <p:cNvGrpSpPr/>
          <p:nvPr/>
        </p:nvGrpSpPr>
        <p:grpSpPr>
          <a:xfrm>
            <a:off x="107504" y="5445224"/>
            <a:ext cx="6048672" cy="504056"/>
            <a:chOff x="107504" y="5445224"/>
            <a:chExt cx="6048672" cy="504056"/>
          </a:xfrm>
        </p:grpSpPr>
        <p:sp>
          <p:nvSpPr>
            <p:cNvPr id="14" name="Textfeld 13"/>
            <p:cNvSpPr txBox="1"/>
            <p:nvPr/>
          </p:nvSpPr>
          <p:spPr>
            <a:xfrm>
              <a:off x="5436096" y="5627384"/>
              <a:ext cx="720080" cy="232115"/>
            </a:xfrm>
            <a:prstGeom prst="rect">
              <a:avLst/>
            </a:prstGeom>
            <a:noFill/>
            <a:ln>
              <a:solidFill>
                <a:srgbClr val="FF0000"/>
              </a:solidFill>
            </a:ln>
          </p:spPr>
          <p:txBody>
            <a:bodyPr wrap="square" rtlCol="0">
              <a:spAutoFit/>
            </a:bodyPr>
            <a:lstStyle/>
            <a:p>
              <a:endParaRPr lang="de-CH"/>
            </a:p>
          </p:txBody>
        </p:sp>
        <p:sp>
          <p:nvSpPr>
            <p:cNvPr id="15" name="Pfeil nach unten 14"/>
            <p:cNvSpPr/>
            <p:nvPr/>
          </p:nvSpPr>
          <p:spPr bwMode="auto">
            <a:xfrm rot="16200000">
              <a:off x="147531" y="5405197"/>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grpSp>
      <p:grpSp>
        <p:nvGrpSpPr>
          <p:cNvPr id="23" name="Gruppieren 22"/>
          <p:cNvGrpSpPr/>
          <p:nvPr/>
        </p:nvGrpSpPr>
        <p:grpSpPr>
          <a:xfrm>
            <a:off x="7702106" y="1574724"/>
            <a:ext cx="765070" cy="4098423"/>
            <a:chOff x="7702106" y="1574724"/>
            <a:chExt cx="765070" cy="4098423"/>
          </a:xfrm>
        </p:grpSpPr>
        <p:sp>
          <p:nvSpPr>
            <p:cNvPr id="17" name="Pfeil nach unten 16"/>
            <p:cNvSpPr/>
            <p:nvPr/>
          </p:nvSpPr>
          <p:spPr bwMode="auto">
            <a:xfrm>
              <a:off x="7956376" y="1574724"/>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18" name="Textfeld 17"/>
            <p:cNvSpPr txBox="1"/>
            <p:nvPr/>
          </p:nvSpPr>
          <p:spPr>
            <a:xfrm>
              <a:off x="7702106" y="2780928"/>
              <a:ext cx="765070" cy="363112"/>
            </a:xfrm>
            <a:prstGeom prst="rect">
              <a:avLst/>
            </a:prstGeom>
            <a:noFill/>
            <a:ln>
              <a:solidFill>
                <a:srgbClr val="FF0000"/>
              </a:solidFill>
            </a:ln>
          </p:spPr>
          <p:txBody>
            <a:bodyPr wrap="square" rtlCol="0">
              <a:spAutoFit/>
            </a:bodyPr>
            <a:lstStyle/>
            <a:p>
              <a:endParaRPr lang="de-CH"/>
            </a:p>
          </p:txBody>
        </p:sp>
        <p:sp>
          <p:nvSpPr>
            <p:cNvPr id="20" name="Textfeld 19"/>
            <p:cNvSpPr txBox="1"/>
            <p:nvPr/>
          </p:nvSpPr>
          <p:spPr>
            <a:xfrm>
              <a:off x="8215146" y="3501008"/>
              <a:ext cx="245285" cy="216024"/>
            </a:xfrm>
            <a:prstGeom prst="rect">
              <a:avLst/>
            </a:prstGeom>
            <a:noFill/>
            <a:ln>
              <a:solidFill>
                <a:srgbClr val="FF0000"/>
              </a:solidFill>
            </a:ln>
          </p:spPr>
          <p:txBody>
            <a:bodyPr wrap="square" rtlCol="0">
              <a:spAutoFit/>
            </a:bodyPr>
            <a:lstStyle/>
            <a:p>
              <a:endParaRPr lang="de-CH"/>
            </a:p>
          </p:txBody>
        </p:sp>
        <p:sp>
          <p:nvSpPr>
            <p:cNvPr id="21" name="Textfeld 20"/>
            <p:cNvSpPr txBox="1"/>
            <p:nvPr/>
          </p:nvSpPr>
          <p:spPr>
            <a:xfrm>
              <a:off x="8208404" y="5085184"/>
              <a:ext cx="258772" cy="360040"/>
            </a:xfrm>
            <a:prstGeom prst="rect">
              <a:avLst/>
            </a:prstGeom>
            <a:noFill/>
            <a:ln>
              <a:solidFill>
                <a:srgbClr val="FF0000"/>
              </a:solidFill>
            </a:ln>
          </p:spPr>
          <p:txBody>
            <a:bodyPr wrap="square" rtlCol="0">
              <a:spAutoFit/>
            </a:bodyPr>
            <a:lstStyle/>
            <a:p>
              <a:endParaRPr lang="de-CH"/>
            </a:p>
          </p:txBody>
        </p:sp>
        <p:sp>
          <p:nvSpPr>
            <p:cNvPr id="22" name="Textfeld 21"/>
            <p:cNvSpPr txBox="1"/>
            <p:nvPr/>
          </p:nvSpPr>
          <p:spPr>
            <a:xfrm>
              <a:off x="7747096" y="5441032"/>
              <a:ext cx="720080" cy="232115"/>
            </a:xfrm>
            <a:prstGeom prst="rect">
              <a:avLst/>
            </a:prstGeom>
            <a:noFill/>
            <a:ln>
              <a:solidFill>
                <a:srgbClr val="FF0000"/>
              </a:solidFill>
            </a:ln>
          </p:spPr>
          <p:txBody>
            <a:bodyPr wrap="square" rtlCol="0">
              <a:spAutoFit/>
            </a:bodyPr>
            <a:lstStyle/>
            <a:p>
              <a:endParaRPr lang="de-CH"/>
            </a:p>
          </p:txBody>
        </p:sp>
      </p:grpSp>
      <p:grpSp>
        <p:nvGrpSpPr>
          <p:cNvPr id="31" name="Gruppieren 30"/>
          <p:cNvGrpSpPr/>
          <p:nvPr/>
        </p:nvGrpSpPr>
        <p:grpSpPr>
          <a:xfrm>
            <a:off x="1403648" y="3717032"/>
            <a:ext cx="7045911" cy="504056"/>
            <a:chOff x="1403648" y="3717032"/>
            <a:chExt cx="7045911" cy="504056"/>
          </a:xfrm>
        </p:grpSpPr>
        <p:grpSp>
          <p:nvGrpSpPr>
            <p:cNvPr id="28" name="Gruppieren 27"/>
            <p:cNvGrpSpPr/>
            <p:nvPr/>
          </p:nvGrpSpPr>
          <p:grpSpPr>
            <a:xfrm>
              <a:off x="4794498" y="3827180"/>
              <a:ext cx="3655061" cy="232115"/>
              <a:chOff x="4794498" y="3827180"/>
              <a:chExt cx="3655061" cy="232115"/>
            </a:xfrm>
          </p:grpSpPr>
          <p:sp>
            <p:nvSpPr>
              <p:cNvPr id="24" name="Textfeld 23"/>
              <p:cNvSpPr txBox="1"/>
              <p:nvPr/>
            </p:nvSpPr>
            <p:spPr>
              <a:xfrm>
                <a:off x="4794498" y="3879277"/>
                <a:ext cx="162018" cy="127925"/>
              </a:xfrm>
              <a:prstGeom prst="rect">
                <a:avLst/>
              </a:prstGeom>
              <a:noFill/>
              <a:ln>
                <a:solidFill>
                  <a:srgbClr val="FF0000"/>
                </a:solidFill>
              </a:ln>
            </p:spPr>
            <p:txBody>
              <a:bodyPr wrap="square" rtlCol="0">
                <a:spAutoFit/>
              </a:bodyPr>
              <a:lstStyle/>
              <a:p>
                <a:endParaRPr lang="de-CH"/>
              </a:p>
            </p:txBody>
          </p:sp>
          <p:sp>
            <p:nvSpPr>
              <p:cNvPr id="25" name="Textfeld 24"/>
              <p:cNvSpPr txBox="1"/>
              <p:nvPr/>
            </p:nvSpPr>
            <p:spPr>
              <a:xfrm>
                <a:off x="5949478" y="3879276"/>
                <a:ext cx="162018" cy="127925"/>
              </a:xfrm>
              <a:prstGeom prst="rect">
                <a:avLst/>
              </a:prstGeom>
              <a:noFill/>
              <a:ln>
                <a:solidFill>
                  <a:srgbClr val="FF0000"/>
                </a:solidFill>
              </a:ln>
            </p:spPr>
            <p:txBody>
              <a:bodyPr wrap="square" rtlCol="0">
                <a:spAutoFit/>
              </a:bodyPr>
              <a:lstStyle/>
              <a:p>
                <a:endParaRPr lang="de-CH"/>
              </a:p>
            </p:txBody>
          </p:sp>
          <p:sp>
            <p:nvSpPr>
              <p:cNvPr id="26" name="Textfeld 25"/>
              <p:cNvSpPr txBox="1"/>
              <p:nvPr/>
            </p:nvSpPr>
            <p:spPr>
              <a:xfrm>
                <a:off x="7113835" y="3879277"/>
                <a:ext cx="162018" cy="127925"/>
              </a:xfrm>
              <a:prstGeom prst="rect">
                <a:avLst/>
              </a:prstGeom>
              <a:noFill/>
              <a:ln>
                <a:solidFill>
                  <a:srgbClr val="FF0000"/>
                </a:solidFill>
              </a:ln>
            </p:spPr>
            <p:txBody>
              <a:bodyPr wrap="square" rtlCol="0">
                <a:spAutoFit/>
              </a:bodyPr>
              <a:lstStyle/>
              <a:p>
                <a:endParaRPr lang="de-CH"/>
              </a:p>
            </p:txBody>
          </p:sp>
          <p:sp>
            <p:nvSpPr>
              <p:cNvPr id="27" name="Textfeld 26"/>
              <p:cNvSpPr txBox="1"/>
              <p:nvPr/>
            </p:nvSpPr>
            <p:spPr>
              <a:xfrm>
                <a:off x="7729479" y="3827180"/>
                <a:ext cx="720080" cy="232115"/>
              </a:xfrm>
              <a:prstGeom prst="rect">
                <a:avLst/>
              </a:prstGeom>
              <a:noFill/>
              <a:ln>
                <a:solidFill>
                  <a:srgbClr val="FF0000"/>
                </a:solidFill>
              </a:ln>
            </p:spPr>
            <p:txBody>
              <a:bodyPr wrap="square" rtlCol="0">
                <a:spAutoFit/>
              </a:bodyPr>
              <a:lstStyle/>
              <a:p>
                <a:endParaRPr lang="de-CH"/>
              </a:p>
            </p:txBody>
          </p:sp>
        </p:grpSp>
        <p:sp>
          <p:nvSpPr>
            <p:cNvPr id="30" name="Pfeil nach unten 29"/>
            <p:cNvSpPr/>
            <p:nvPr/>
          </p:nvSpPr>
          <p:spPr bwMode="auto">
            <a:xfrm rot="16200000">
              <a:off x="1443675" y="3677005"/>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grpSp>
      <p:grpSp>
        <p:nvGrpSpPr>
          <p:cNvPr id="33" name="Gruppieren 32"/>
          <p:cNvGrpSpPr/>
          <p:nvPr/>
        </p:nvGrpSpPr>
        <p:grpSpPr>
          <a:xfrm>
            <a:off x="6555773" y="5441031"/>
            <a:ext cx="824540" cy="1020351"/>
            <a:chOff x="6555773" y="5441031"/>
            <a:chExt cx="824540" cy="1020351"/>
          </a:xfrm>
        </p:grpSpPr>
        <p:sp>
          <p:nvSpPr>
            <p:cNvPr id="29" name="Textfeld 28"/>
            <p:cNvSpPr txBox="1"/>
            <p:nvPr/>
          </p:nvSpPr>
          <p:spPr>
            <a:xfrm>
              <a:off x="6555773" y="5441031"/>
              <a:ext cx="824540" cy="418468"/>
            </a:xfrm>
            <a:prstGeom prst="rect">
              <a:avLst/>
            </a:prstGeom>
            <a:noFill/>
            <a:ln>
              <a:solidFill>
                <a:srgbClr val="FF0000"/>
              </a:solidFill>
            </a:ln>
          </p:spPr>
          <p:txBody>
            <a:bodyPr wrap="square" rtlCol="0">
              <a:spAutoFit/>
            </a:bodyPr>
            <a:lstStyle/>
            <a:p>
              <a:endParaRPr lang="de-CH"/>
            </a:p>
          </p:txBody>
        </p:sp>
        <p:sp>
          <p:nvSpPr>
            <p:cNvPr id="32" name="Pfeil nach unten 31"/>
            <p:cNvSpPr/>
            <p:nvPr/>
          </p:nvSpPr>
          <p:spPr bwMode="auto">
            <a:xfrm rot="10800000">
              <a:off x="6876256" y="5877272"/>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grpSp>
      <p:sp>
        <p:nvSpPr>
          <p:cNvPr id="9" name="Foliennummernplatzhalter 8"/>
          <p:cNvSpPr>
            <a:spLocks noGrp="1"/>
          </p:cNvSpPr>
          <p:nvPr>
            <p:ph type="sldNum" sz="quarter" idx="12"/>
          </p:nvPr>
        </p:nvSpPr>
        <p:spPr/>
        <p:txBody>
          <a:bodyPr/>
          <a:lstStyle/>
          <a:p>
            <a:pPr>
              <a:defRPr/>
            </a:pPr>
            <a:fld id="{8930AA3C-CB99-48F8-97CB-83F467B36BBF}" type="slidenum">
              <a:rPr lang="de-CH" smtClean="0"/>
              <a:pPr>
                <a:defRPr/>
              </a:pPr>
              <a:t>17</a:t>
            </a:fld>
            <a:endParaRPr lang="de-CH"/>
          </a:p>
        </p:txBody>
      </p:sp>
      <p:sp>
        <p:nvSpPr>
          <p:cNvPr id="19" name="Fußzeilenplatzhalter 18"/>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507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Wirtschaft, Arbeit, Haushalt (WAH)</a:t>
            </a:r>
            <a:endParaRPr lang="de-CH"/>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300" y="2060848"/>
            <a:ext cx="8299124"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18</a:t>
            </a:fld>
            <a:endParaRPr lang="de-CH"/>
          </a:p>
        </p:txBody>
      </p:sp>
      <p:sp>
        <p:nvSpPr>
          <p:cNvPr id="7" name="Fußzeilenplatzhalter 6"/>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305665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Stundentafel </a:t>
            </a:r>
            <a:br>
              <a:rPr lang="de-CH" smtClean="0"/>
            </a:br>
            <a:r>
              <a:rPr lang="de-CH" smtClean="0"/>
              <a:t>Sekundarschule</a:t>
            </a:r>
            <a:endParaRPr lang="de-CH"/>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71725" y="1340768"/>
            <a:ext cx="4276739" cy="498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427984" y="5101297"/>
            <a:ext cx="4320480" cy="1208023"/>
          </a:xfrm>
          <a:prstGeom prst="rect">
            <a:avLst/>
          </a:prstGeom>
          <a:noFill/>
          <a:ln>
            <a:solidFill>
              <a:srgbClr val="FF0000"/>
            </a:solidFill>
          </a:ln>
        </p:spPr>
        <p:txBody>
          <a:bodyPr wrap="square" rtlCol="0">
            <a:spAutoFit/>
          </a:bodyPr>
          <a:lstStyle/>
          <a:p>
            <a:r>
              <a:rPr lang="de-CH" smtClean="0"/>
              <a:t/>
            </a:r>
            <a:br>
              <a:rPr lang="de-CH" smtClean="0"/>
            </a:br>
            <a:r>
              <a:rPr lang="de-CH" smtClean="0"/>
              <a:t/>
            </a:r>
            <a:br>
              <a:rPr lang="de-CH" smtClean="0"/>
            </a:br>
            <a:endParaRPr lang="de-CH"/>
          </a:p>
        </p:txBody>
      </p:sp>
      <p:grpSp>
        <p:nvGrpSpPr>
          <p:cNvPr id="8" name="Gruppieren 7"/>
          <p:cNvGrpSpPr/>
          <p:nvPr/>
        </p:nvGrpSpPr>
        <p:grpSpPr>
          <a:xfrm>
            <a:off x="3915882" y="1412776"/>
            <a:ext cx="4760574" cy="3439403"/>
            <a:chOff x="3915882" y="1412776"/>
            <a:chExt cx="4760574" cy="3439403"/>
          </a:xfrm>
        </p:grpSpPr>
        <p:sp>
          <p:nvSpPr>
            <p:cNvPr id="3" name="Textfeld 2"/>
            <p:cNvSpPr txBox="1"/>
            <p:nvPr/>
          </p:nvSpPr>
          <p:spPr>
            <a:xfrm>
              <a:off x="8244408" y="1412776"/>
              <a:ext cx="432048" cy="3439403"/>
            </a:xfrm>
            <a:prstGeom prst="rect">
              <a:avLst/>
            </a:prstGeom>
            <a:noFill/>
            <a:ln>
              <a:solidFill>
                <a:srgbClr val="FF0000"/>
              </a:solidFill>
            </a:ln>
          </p:spPr>
          <p:txBody>
            <a:bodyPr wrap="square" rtlCol="0">
              <a:spAutoFit/>
            </a:bodyPr>
            <a:lstStyle/>
            <a:p>
              <a:endParaRPr lang="de-CH" smtClean="0"/>
            </a:p>
            <a:p>
              <a:endParaRPr lang="de-CH"/>
            </a:p>
            <a:p>
              <a:endParaRPr lang="de-CH" smtClean="0"/>
            </a:p>
            <a:p>
              <a:endParaRPr lang="de-CH"/>
            </a:p>
            <a:p>
              <a:endParaRPr lang="de-CH" smtClean="0"/>
            </a:p>
            <a:p>
              <a:endParaRPr lang="de-CH"/>
            </a:p>
            <a:p>
              <a:endParaRPr lang="de-CH" smtClean="0"/>
            </a:p>
            <a:p>
              <a:endParaRPr lang="de-CH"/>
            </a:p>
            <a:p>
              <a:endParaRPr lang="de-CH"/>
            </a:p>
          </p:txBody>
        </p:sp>
        <p:sp>
          <p:nvSpPr>
            <p:cNvPr id="9" name="Pfeil nach unten 8"/>
            <p:cNvSpPr/>
            <p:nvPr/>
          </p:nvSpPr>
          <p:spPr bwMode="auto">
            <a:xfrm rot="16200000">
              <a:off x="3955909" y="4181061"/>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grpSp>
      <p:sp>
        <p:nvSpPr>
          <p:cNvPr id="10" name="Pfeil nach unten 9"/>
          <p:cNvSpPr/>
          <p:nvPr/>
        </p:nvSpPr>
        <p:spPr bwMode="auto">
          <a:xfrm rot="16200000">
            <a:off x="3955909" y="4037045"/>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11" name="Pfeil nach unten 10"/>
          <p:cNvSpPr/>
          <p:nvPr/>
        </p:nvSpPr>
        <p:spPr bwMode="auto">
          <a:xfrm rot="16200000">
            <a:off x="3883901" y="5413253"/>
            <a:ext cx="504056" cy="58411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smtClean="0">
              <a:ln>
                <a:noFill/>
              </a:ln>
              <a:solidFill>
                <a:schemeClr val="tx2"/>
              </a:solidFill>
              <a:effectLst/>
              <a:latin typeface="Arial" charset="0"/>
            </a:endParaRPr>
          </a:p>
        </p:txBody>
      </p:sp>
      <p:sp>
        <p:nvSpPr>
          <p:cNvPr id="12" name="Foliennummernplatzhalter 11"/>
          <p:cNvSpPr>
            <a:spLocks noGrp="1"/>
          </p:cNvSpPr>
          <p:nvPr>
            <p:ph type="sldNum" sz="quarter" idx="12"/>
          </p:nvPr>
        </p:nvSpPr>
        <p:spPr/>
        <p:txBody>
          <a:bodyPr/>
          <a:lstStyle/>
          <a:p>
            <a:pPr>
              <a:defRPr/>
            </a:pPr>
            <a:fld id="{8930AA3C-CB99-48F8-97CB-83F467B36BBF}" type="slidenum">
              <a:rPr lang="de-CH" smtClean="0"/>
              <a:pPr>
                <a:defRPr/>
              </a:pPr>
              <a:t>19</a:t>
            </a:fld>
            <a:endParaRPr lang="de-CH"/>
          </a:p>
        </p:txBody>
      </p:sp>
      <p:sp>
        <p:nvSpPr>
          <p:cNvPr id="13" name="Fußzeilenplatzhalter 12"/>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5239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Auftrag Regierungsrat (RRB Nr. 1032, 18.12.12) </a:t>
            </a:r>
            <a:endParaRPr lang="de-CH"/>
          </a:p>
        </p:txBody>
      </p:sp>
      <p:sp>
        <p:nvSpPr>
          <p:cNvPr id="3" name="Inhaltsplatzhalter 2"/>
          <p:cNvSpPr>
            <a:spLocks noGrp="1"/>
          </p:cNvSpPr>
          <p:nvPr>
            <p:ph idx="1"/>
          </p:nvPr>
        </p:nvSpPr>
        <p:spPr>
          <a:xfrm>
            <a:off x="568325" y="2132856"/>
            <a:ext cx="8347075" cy="3978275"/>
          </a:xfrm>
        </p:spPr>
        <p:txBody>
          <a:bodyPr/>
          <a:lstStyle/>
          <a:p>
            <a:pPr marL="0" indent="0">
              <a:buNone/>
            </a:pPr>
            <a:r>
              <a:rPr lang="de-CH"/>
              <a:t>U. a. </a:t>
            </a:r>
            <a:r>
              <a:rPr lang="de-CH" smtClean="0"/>
              <a:t>«Erarbeitung </a:t>
            </a:r>
            <a:r>
              <a:rPr lang="de-CH"/>
              <a:t>der kantonalen Bestimmungen»: </a:t>
            </a:r>
          </a:p>
          <a:p>
            <a:pPr lvl="1"/>
            <a:r>
              <a:rPr lang="de-CH" smtClean="0"/>
              <a:t>Stundentafeln </a:t>
            </a:r>
            <a:r>
              <a:rPr lang="de-CH"/>
              <a:t>mit allgemeinen Bestimmungen; </a:t>
            </a:r>
            <a:endParaRPr lang="de-CH" smtClean="0"/>
          </a:p>
          <a:p>
            <a:pPr lvl="1"/>
            <a:r>
              <a:rPr lang="de-CH" smtClean="0"/>
              <a:t>einleitende </a:t>
            </a:r>
            <a:r>
              <a:rPr lang="de-CH"/>
              <a:t>Kapitel zur Schul- und Unterrichtsorganisation; </a:t>
            </a:r>
            <a:endParaRPr lang="de-CH" smtClean="0"/>
          </a:p>
          <a:p>
            <a:pPr lvl="1"/>
            <a:r>
              <a:rPr lang="de-CH" smtClean="0"/>
              <a:t>Aussagen </a:t>
            </a:r>
            <a:r>
              <a:rPr lang="de-CH"/>
              <a:t>zum Gewicht der überfachlichen Themen ICT und Medien, Bildung für Nachhaltige Entwicklung (BNE) sowie berufliche </a:t>
            </a:r>
            <a:r>
              <a:rPr lang="de-CH" smtClean="0"/>
              <a:t>Orientierung; </a:t>
            </a:r>
          </a:p>
          <a:p>
            <a:pPr lvl="1"/>
            <a:r>
              <a:rPr lang="de-CH" smtClean="0"/>
              <a:t>Aussagen </a:t>
            </a:r>
            <a:r>
              <a:rPr lang="de-CH"/>
              <a:t>zu Kultur und Schule und zu den überfachlichen Kompetenzen; </a:t>
            </a:r>
            <a:endParaRPr lang="de-CH" smtClean="0"/>
          </a:p>
          <a:p>
            <a:pPr lvl="1"/>
            <a:r>
              <a:rPr lang="de-CH" smtClean="0"/>
              <a:t>Aussagen </a:t>
            </a:r>
            <a:r>
              <a:rPr lang="de-CH"/>
              <a:t>zur Sekundarstufe I, zu den </a:t>
            </a:r>
            <a:r>
              <a:rPr lang="de-CH" smtClean="0"/>
              <a:t>Schnittstellen </a:t>
            </a:r>
            <a:r>
              <a:rPr lang="de-CH"/>
              <a:t>und der Sonderpädagogik; </a:t>
            </a:r>
            <a:endParaRPr lang="de-CH" smtClean="0"/>
          </a:p>
          <a:p>
            <a:pPr lvl="1"/>
            <a:r>
              <a:rPr lang="de-CH" smtClean="0"/>
              <a:t>Empfehlungen </a:t>
            </a:r>
            <a:r>
              <a:rPr lang="de-CH"/>
              <a:t>und Instrumente </a:t>
            </a:r>
            <a:r>
              <a:rPr lang="de-CH" smtClean="0"/>
              <a:t>zur </a:t>
            </a:r>
            <a:r>
              <a:rPr lang="de-CH"/>
              <a:t>Beurteilung und Förderung sowie zu den Lehrmitteln; </a:t>
            </a:r>
          </a:p>
          <a:p>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2</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2361479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Beurteilung</a:t>
            </a:r>
            <a:endParaRPr lang="de-CH"/>
          </a:p>
        </p:txBody>
      </p:sp>
      <p:sp>
        <p:nvSpPr>
          <p:cNvPr id="3" name="Inhaltsplatzhalter 2"/>
          <p:cNvSpPr>
            <a:spLocks noGrp="1"/>
          </p:cNvSpPr>
          <p:nvPr>
            <p:ph idx="1"/>
          </p:nvPr>
        </p:nvSpPr>
        <p:spPr/>
        <p:txBody>
          <a:bodyPr/>
          <a:lstStyle/>
          <a:p>
            <a:pPr marL="0" indent="0">
              <a:buNone/>
            </a:pPr>
            <a:r>
              <a:rPr lang="de-CH">
                <a:solidFill>
                  <a:srgbClr val="00B050"/>
                </a:solidFill>
              </a:rPr>
              <a:t>Unterlagen: Bericht </a:t>
            </a:r>
            <a:r>
              <a:rPr lang="de-CH" smtClean="0">
                <a:solidFill>
                  <a:srgbClr val="00B050"/>
                </a:solidFill>
              </a:rPr>
              <a:t>«Beurteilung»</a:t>
            </a:r>
            <a:endParaRPr lang="de-CH">
              <a:solidFill>
                <a:srgbClr val="00B050"/>
              </a:solidFill>
            </a:endParaRPr>
          </a:p>
          <a:p>
            <a:pPr marL="0" indent="0">
              <a:buNone/>
            </a:pPr>
            <a:endParaRPr lang="de-CH">
              <a:solidFill>
                <a:srgbClr val="00B050"/>
              </a:solidFill>
            </a:endParaRPr>
          </a:p>
          <a:p>
            <a:pPr marL="0" indent="0">
              <a:buNone/>
            </a:pPr>
            <a:r>
              <a:rPr lang="de-CH"/>
              <a:t>Grundsätze bei der Erarbeitung der </a:t>
            </a:r>
            <a:r>
              <a:rPr lang="de-CH" smtClean="0"/>
              <a:t>Beurteilungsgrundlagen: </a:t>
            </a:r>
            <a:endParaRPr lang="de-CH"/>
          </a:p>
          <a:p>
            <a:pPr lvl="0"/>
            <a:r>
              <a:rPr lang="de-CH"/>
              <a:t>W</a:t>
            </a:r>
            <a:r>
              <a:rPr lang="de-CH" smtClean="0"/>
              <a:t>as </a:t>
            </a:r>
            <a:r>
              <a:rPr lang="de-CH"/>
              <a:t>sich im Kanton Thurgau bewährt hat, wird </a:t>
            </a:r>
            <a:r>
              <a:rPr lang="de-CH" smtClean="0"/>
              <a:t>weitergeführt:</a:t>
            </a:r>
            <a:br>
              <a:rPr lang="de-CH" smtClean="0"/>
            </a:br>
            <a:r>
              <a:rPr lang="de-CH" smtClean="0"/>
              <a:t>Notenzeugnisse, Aussagen zum Lern-, Arbeits- und Sozialverhalten</a:t>
            </a:r>
            <a:endParaRPr lang="de-CH"/>
          </a:p>
          <a:p>
            <a:pPr lvl="0"/>
            <a:r>
              <a:rPr lang="de-CH"/>
              <a:t>I</a:t>
            </a:r>
            <a:r>
              <a:rPr lang="de-CH" smtClean="0"/>
              <a:t>m </a:t>
            </a:r>
            <a:r>
              <a:rPr lang="de-CH"/>
              <a:t>kompetenzorientierten Unterricht wendet sich die Leistungsbewertung auch vermehrt den Prozessen des Lernens </a:t>
            </a:r>
            <a:r>
              <a:rPr lang="de-CH" smtClean="0"/>
              <a:t>zu</a:t>
            </a:r>
            <a:r>
              <a:rPr lang="de-CH"/>
              <a:t>.</a:t>
            </a:r>
          </a:p>
          <a:p>
            <a:pPr lvl="0"/>
            <a:r>
              <a:rPr lang="de-CH" smtClean="0"/>
              <a:t>Beurteilungsarbeit </a:t>
            </a:r>
            <a:r>
              <a:rPr lang="de-CH"/>
              <a:t>der Lehrpersonen </a:t>
            </a:r>
            <a:r>
              <a:rPr lang="de-CH" smtClean="0"/>
              <a:t>mit Instrumenten unterstützen</a:t>
            </a:r>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20</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310568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Zweidimensionale Leistungsbewertung</a:t>
            </a:r>
            <a:endParaRPr lang="de-CH" dirty="0"/>
          </a:p>
        </p:txBody>
      </p:sp>
      <p:sp>
        <p:nvSpPr>
          <p:cNvPr id="3" name="Inhaltsplatzhalter 2"/>
          <p:cNvSpPr>
            <a:spLocks noGrp="1"/>
          </p:cNvSpPr>
          <p:nvPr>
            <p:ph idx="1"/>
          </p:nvPr>
        </p:nvSpPr>
        <p:spPr/>
        <p:txBody>
          <a:bodyPr/>
          <a:lstStyle/>
          <a:p>
            <a:endParaRPr lang="de-CH"/>
          </a:p>
        </p:txBody>
      </p:sp>
      <p:sp>
        <p:nvSpPr>
          <p:cNvPr id="7" name="Rechteck 6"/>
          <p:cNvSpPr/>
          <p:nvPr/>
        </p:nvSpPr>
        <p:spPr>
          <a:xfrm>
            <a:off x="539552" y="3429264"/>
            <a:ext cx="8388000" cy="2376000"/>
          </a:xfrm>
          <a:prstGeom prst="rect">
            <a:avLst/>
          </a:prstGeom>
          <a:solidFill>
            <a:srgbClr val="EEECE1">
              <a:lumMod val="90000"/>
            </a:srgbClr>
          </a:solidFill>
          <a:ln w="9525" cap="flat" cmpd="sng" algn="ctr">
            <a:noFill/>
            <a:prstDash val="solid"/>
          </a:ln>
          <a:effectLst/>
        </p:spPr>
        <p:txBody>
          <a:bodyPr vert="horz" lIns="36000" rtlCol="0" anchor="b"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smtClean="0">
                <a:ln>
                  <a:noFill/>
                </a:ln>
                <a:solidFill>
                  <a:srgbClr val="000000"/>
                </a:solidFill>
                <a:effectLst/>
                <a:uLnTx/>
                <a:uFillTx/>
                <a:latin typeface="Myriad Pro"/>
                <a:ea typeface="+mn-ea"/>
                <a:cs typeface="Myriad Pro"/>
              </a:rPr>
              <a:t>Bewerten von Leistungen</a:t>
            </a:r>
          </a:p>
        </p:txBody>
      </p:sp>
      <p:sp>
        <p:nvSpPr>
          <p:cNvPr id="8" name="Rechteck 7"/>
          <p:cNvSpPr/>
          <p:nvPr/>
        </p:nvSpPr>
        <p:spPr>
          <a:xfrm>
            <a:off x="539552" y="2349265"/>
            <a:ext cx="8388000" cy="1079999"/>
          </a:xfrm>
          <a:prstGeom prst="rect">
            <a:avLst/>
          </a:prstGeom>
          <a:solidFill>
            <a:srgbClr val="CCFFCC"/>
          </a:solidFill>
          <a:ln w="9525" cap="flat" cmpd="sng" algn="ctr">
            <a:noFill/>
            <a:prstDash val="solid"/>
          </a:ln>
          <a:effectLst/>
        </p:spPr>
        <p:txBody>
          <a:bodyPr vert="horz" lIns="36000"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smtClean="0">
                <a:ln>
                  <a:noFill/>
                </a:ln>
                <a:solidFill>
                  <a:srgbClr val="000000"/>
                </a:solidFill>
                <a:effectLst/>
                <a:uLnTx/>
                <a:uFillTx/>
                <a:latin typeface="Myriad Pro"/>
                <a:ea typeface="+mn-ea"/>
                <a:cs typeface="Myriad Pro"/>
              </a:rPr>
              <a:t>Fördern im Lerndialog</a:t>
            </a:r>
          </a:p>
        </p:txBody>
      </p:sp>
      <p:sp>
        <p:nvSpPr>
          <p:cNvPr id="9" name="Richtungspfeil 8"/>
          <p:cNvSpPr/>
          <p:nvPr/>
        </p:nvSpPr>
        <p:spPr>
          <a:xfrm>
            <a:off x="570866" y="2782952"/>
            <a:ext cx="8321865" cy="1295998"/>
          </a:xfrm>
          <a:prstGeom prst="homePlate">
            <a:avLst>
              <a:gd name="adj" fmla="val 39407"/>
            </a:avLst>
          </a:prstGeom>
          <a:solidFill>
            <a:srgbClr val="66CC33">
              <a:alpha val="25000"/>
            </a:srgbClr>
          </a:solidFill>
          <a:ln w="28575" cap="flat" cmpd="sng" algn="ctr">
            <a:solidFill>
              <a:srgbClr val="008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smtClean="0">
                <a:ln>
                  <a:noFill/>
                </a:ln>
                <a:solidFill>
                  <a:prstClr val="black"/>
                </a:solidFill>
                <a:effectLst/>
                <a:uLnTx/>
                <a:uFillTx/>
                <a:latin typeface="Myriad Pro"/>
                <a:ea typeface="+mn-ea"/>
                <a:cs typeface="Myriad Pro"/>
              </a:rPr>
              <a:t>Prozess des </a:t>
            </a:r>
            <a:br>
              <a:rPr kumimoji="0" lang="de-CH" sz="1400" b="0" i="0" u="none" strike="noStrike" kern="0" cap="none" spc="0" normalizeH="0" baseline="0" noProof="0" dirty="0" smtClean="0">
                <a:ln>
                  <a:noFill/>
                </a:ln>
                <a:solidFill>
                  <a:prstClr val="black"/>
                </a:solidFill>
                <a:effectLst/>
                <a:uLnTx/>
                <a:uFillTx/>
                <a:latin typeface="Myriad Pro"/>
                <a:ea typeface="+mn-ea"/>
                <a:cs typeface="Myriad Pro"/>
              </a:rPr>
            </a:br>
            <a:r>
              <a:rPr kumimoji="0" lang="de-CH" sz="1400" b="0" i="0" u="none" strike="noStrike" kern="0" cap="none" spc="0" normalizeH="0" baseline="0" noProof="0" dirty="0" smtClean="0">
                <a:ln>
                  <a:noFill/>
                </a:ln>
                <a:solidFill>
                  <a:prstClr val="black"/>
                </a:solidFill>
                <a:effectLst/>
                <a:uLnTx/>
                <a:uFillTx/>
                <a:latin typeface="Myriad Pro"/>
                <a:ea typeface="+mn-ea"/>
                <a:cs typeface="Myriad Pro"/>
              </a:rPr>
              <a:t>fachlichen Denkens </a:t>
            </a:r>
            <a:br>
              <a:rPr kumimoji="0" lang="de-CH" sz="1400" b="0" i="0" u="none" strike="noStrike" kern="0" cap="none" spc="0" normalizeH="0" baseline="0" noProof="0" dirty="0" smtClean="0">
                <a:ln>
                  <a:noFill/>
                </a:ln>
                <a:solidFill>
                  <a:prstClr val="black"/>
                </a:solidFill>
                <a:effectLst/>
                <a:uLnTx/>
                <a:uFillTx/>
                <a:latin typeface="Myriad Pro"/>
                <a:ea typeface="+mn-ea"/>
                <a:cs typeface="Myriad Pro"/>
              </a:rPr>
            </a:br>
            <a:r>
              <a:rPr kumimoji="0" lang="de-CH" sz="1400" b="0" i="0" u="none" strike="noStrike" kern="0" cap="none" spc="0" normalizeH="0" baseline="0" noProof="0" dirty="0" smtClean="0">
                <a:ln>
                  <a:noFill/>
                </a:ln>
                <a:solidFill>
                  <a:prstClr val="black"/>
                </a:solidFill>
                <a:effectLst/>
                <a:uLnTx/>
                <a:uFillTx/>
                <a:latin typeface="Myriad Pro"/>
                <a:ea typeface="+mn-ea"/>
                <a:cs typeface="Myriad Pro"/>
              </a:rPr>
              <a:t>und Handelns</a:t>
            </a:r>
          </a:p>
        </p:txBody>
      </p:sp>
      <p:sp>
        <p:nvSpPr>
          <p:cNvPr id="10" name="Textfeld 9"/>
          <p:cNvSpPr txBox="1"/>
          <p:nvPr/>
        </p:nvSpPr>
        <p:spPr>
          <a:xfrm>
            <a:off x="2532020" y="2772096"/>
            <a:ext cx="2731908" cy="276999"/>
          </a:xfrm>
          <a:prstGeom prst="rect">
            <a:avLst/>
          </a:prstGeom>
          <a:noFill/>
        </p:spPr>
        <p:txBody>
          <a:bodyPr wrap="square" rtlCol="0">
            <a:spAutoFit/>
          </a:bodyPr>
          <a:lstStyle/>
          <a:p>
            <a:pPr defTabSz="457200" fontAlgn="auto">
              <a:lnSpc>
                <a:spcPct val="100000"/>
              </a:lnSpc>
              <a:spcBef>
                <a:spcPts val="0"/>
              </a:spcBef>
              <a:spcAft>
                <a:spcPts val="0"/>
              </a:spcAft>
            </a:pPr>
            <a:r>
              <a:rPr lang="de-CH" sz="1200" b="0" dirty="0">
                <a:solidFill>
                  <a:prstClr val="black"/>
                </a:solidFill>
                <a:latin typeface="Myriad Pro"/>
                <a:cs typeface="Myriad Pro"/>
              </a:rPr>
              <a:t>K</a:t>
            </a:r>
            <a:r>
              <a:rPr lang="de-CH" sz="1200" b="0" smtClean="0">
                <a:solidFill>
                  <a:prstClr val="black"/>
                </a:solidFill>
                <a:latin typeface="Myriad Pro"/>
                <a:cs typeface="Myriad Pro"/>
              </a:rPr>
              <a:t>onstruktive </a:t>
            </a:r>
            <a:r>
              <a:rPr lang="de-CH" sz="1200" b="0" dirty="0" smtClean="0">
                <a:solidFill>
                  <a:prstClr val="black"/>
                </a:solidFill>
                <a:latin typeface="Myriad Pro"/>
                <a:cs typeface="Myriad Pro"/>
              </a:rPr>
              <a:t>Rückmeldungen </a:t>
            </a:r>
            <a:r>
              <a:rPr lang="de-CH" sz="1200" b="0" smtClean="0">
                <a:solidFill>
                  <a:prstClr val="black"/>
                </a:solidFill>
                <a:latin typeface="Myriad Pro"/>
                <a:cs typeface="Myriad Pro"/>
              </a:rPr>
              <a:t>(t1 – t6</a:t>
            </a:r>
            <a:r>
              <a:rPr lang="de-CH" sz="1200" b="0" dirty="0" smtClean="0">
                <a:solidFill>
                  <a:prstClr val="black"/>
                </a:solidFill>
                <a:latin typeface="Myriad Pro"/>
                <a:cs typeface="Myriad Pro"/>
              </a:rPr>
              <a:t>) </a:t>
            </a:r>
            <a:endParaRPr lang="de-CH" sz="1200" b="0" dirty="0">
              <a:solidFill>
                <a:prstClr val="black"/>
              </a:solidFill>
              <a:latin typeface="Myriad Pro"/>
              <a:cs typeface="Myriad Pro"/>
            </a:endParaRPr>
          </a:p>
        </p:txBody>
      </p:sp>
      <p:sp>
        <p:nvSpPr>
          <p:cNvPr id="11" name="Textfeld 10"/>
          <p:cNvSpPr txBox="1"/>
          <p:nvPr/>
        </p:nvSpPr>
        <p:spPr>
          <a:xfrm>
            <a:off x="2609533" y="3780660"/>
            <a:ext cx="1871998" cy="288000"/>
          </a:xfrm>
          <a:prstGeom prst="rect">
            <a:avLst/>
          </a:prstGeom>
          <a:noFill/>
        </p:spPr>
        <p:txBody>
          <a:bodyPr wrap="square" rtlCol="0">
            <a:spAutoFit/>
          </a:bodyPr>
          <a:lstStyle/>
          <a:p>
            <a:pPr algn="ctr" defTabSz="457200" fontAlgn="auto">
              <a:lnSpc>
                <a:spcPct val="100000"/>
              </a:lnSpc>
              <a:spcBef>
                <a:spcPts val="0"/>
              </a:spcBef>
              <a:spcAft>
                <a:spcPts val="0"/>
              </a:spcAft>
            </a:pPr>
            <a:r>
              <a:rPr lang="de-CH" sz="1200" b="0" smtClean="0">
                <a:solidFill>
                  <a:prstClr val="black"/>
                </a:solidFill>
                <a:latin typeface="Myriad Pro"/>
                <a:cs typeface="Myriad Pro"/>
              </a:rPr>
              <a:t>Prozessbewertung t2 </a:t>
            </a:r>
            <a:endParaRPr lang="de-CH" sz="1200" b="0" dirty="0">
              <a:solidFill>
                <a:prstClr val="black"/>
              </a:solidFill>
              <a:latin typeface="Myriad Pro"/>
              <a:cs typeface="Myriad Pro"/>
            </a:endParaRPr>
          </a:p>
        </p:txBody>
      </p:sp>
      <p:cxnSp>
        <p:nvCxnSpPr>
          <p:cNvPr id="12" name="Gewinkelte Verbindung 11"/>
          <p:cNvCxnSpPr>
            <a:stCxn id="11" idx="2"/>
            <a:endCxn id="19" idx="0"/>
          </p:cNvCxnSpPr>
          <p:nvPr/>
        </p:nvCxnSpPr>
        <p:spPr>
          <a:xfrm rot="16200000" flipH="1">
            <a:off x="3912280" y="3701911"/>
            <a:ext cx="427850" cy="1161347"/>
          </a:xfrm>
          <a:prstGeom prst="bentConnector3">
            <a:avLst>
              <a:gd name="adj1" fmla="val 50000"/>
            </a:avLst>
          </a:prstGeom>
          <a:noFill/>
          <a:ln w="28575" cap="flat" cmpd="sng" algn="ctr">
            <a:solidFill>
              <a:srgbClr val="4F81BD"/>
            </a:solidFill>
            <a:prstDash val="solid"/>
            <a:tailEnd type="arrow" w="med" len="sm"/>
          </a:ln>
          <a:effectLst/>
        </p:spPr>
      </p:cxnSp>
      <p:cxnSp>
        <p:nvCxnSpPr>
          <p:cNvPr id="13" name="Gewinkelte Verbindung 12"/>
          <p:cNvCxnSpPr>
            <a:stCxn id="14" idx="2"/>
            <a:endCxn id="19" idx="0"/>
          </p:cNvCxnSpPr>
          <p:nvPr/>
        </p:nvCxnSpPr>
        <p:spPr>
          <a:xfrm rot="5400000">
            <a:off x="5127208" y="3648332"/>
            <a:ext cx="427849" cy="1268506"/>
          </a:xfrm>
          <a:prstGeom prst="bentConnector3">
            <a:avLst>
              <a:gd name="adj1" fmla="val 50000"/>
            </a:avLst>
          </a:prstGeom>
          <a:noFill/>
          <a:ln w="28575" cap="flat" cmpd="sng" algn="ctr">
            <a:solidFill>
              <a:srgbClr val="4F81BD"/>
            </a:solidFill>
            <a:prstDash val="solid"/>
            <a:tailEnd type="arrow" w="med" len="sm"/>
          </a:ln>
          <a:effectLst/>
        </p:spPr>
      </p:cxnSp>
      <p:sp>
        <p:nvSpPr>
          <p:cNvPr id="14" name="Textfeld 13"/>
          <p:cNvSpPr txBox="1"/>
          <p:nvPr/>
        </p:nvSpPr>
        <p:spPr>
          <a:xfrm>
            <a:off x="5089072" y="3780661"/>
            <a:ext cx="1772625" cy="288000"/>
          </a:xfrm>
          <a:prstGeom prst="rect">
            <a:avLst/>
          </a:prstGeom>
          <a:noFill/>
        </p:spPr>
        <p:txBody>
          <a:bodyPr wrap="square" rtlCol="0">
            <a:spAutoFit/>
          </a:bodyPr>
          <a:lstStyle/>
          <a:p>
            <a:pPr algn="ctr" defTabSz="457200" fontAlgn="auto">
              <a:lnSpc>
                <a:spcPct val="100000"/>
              </a:lnSpc>
              <a:spcBef>
                <a:spcPts val="0"/>
              </a:spcBef>
              <a:spcAft>
                <a:spcPts val="0"/>
              </a:spcAft>
            </a:pPr>
            <a:r>
              <a:rPr lang="de-CH" sz="1200" b="0">
                <a:solidFill>
                  <a:prstClr val="black"/>
                </a:solidFill>
                <a:latin typeface="Myriad Pro"/>
                <a:cs typeface="Myriad Pro"/>
              </a:rPr>
              <a:t>Prozessbewertung </a:t>
            </a:r>
            <a:r>
              <a:rPr lang="de-CH" sz="1200" b="0" smtClean="0">
                <a:solidFill>
                  <a:prstClr val="black"/>
                </a:solidFill>
                <a:latin typeface="Myriad Pro"/>
                <a:cs typeface="Myriad Pro"/>
              </a:rPr>
              <a:t>t5</a:t>
            </a:r>
            <a:endParaRPr lang="de-CH" sz="1200" b="0" dirty="0">
              <a:solidFill>
                <a:prstClr val="black"/>
              </a:solidFill>
              <a:latin typeface="Myriad Pro"/>
              <a:cs typeface="Myriad Pro"/>
            </a:endParaRPr>
          </a:p>
        </p:txBody>
      </p:sp>
      <p:cxnSp>
        <p:nvCxnSpPr>
          <p:cNvPr id="15" name="Gewinkelte Verbindung 14"/>
          <p:cNvCxnSpPr>
            <a:stCxn id="19" idx="2"/>
            <a:endCxn id="21" idx="1"/>
          </p:cNvCxnSpPr>
          <p:nvPr/>
        </p:nvCxnSpPr>
        <p:spPr>
          <a:xfrm rot="16200000" flipH="1">
            <a:off x="4842604" y="5007115"/>
            <a:ext cx="443370" cy="714821"/>
          </a:xfrm>
          <a:prstGeom prst="bentConnector2">
            <a:avLst/>
          </a:prstGeom>
          <a:noFill/>
          <a:ln w="28575" cap="flat" cmpd="sng" algn="ctr">
            <a:solidFill>
              <a:srgbClr val="4F81BD"/>
            </a:solidFill>
            <a:prstDash val="solid"/>
            <a:tailEnd type="arrow" w="med" len="sm"/>
          </a:ln>
          <a:effectLst/>
        </p:spPr>
      </p:cxnSp>
      <p:cxnSp>
        <p:nvCxnSpPr>
          <p:cNvPr id="16" name="Gewinkelte Verbindung 15"/>
          <p:cNvCxnSpPr>
            <a:stCxn id="20" idx="2"/>
            <a:endCxn id="21" idx="3"/>
          </p:cNvCxnSpPr>
          <p:nvPr/>
        </p:nvCxnSpPr>
        <p:spPr>
          <a:xfrm rot="5400000">
            <a:off x="6997513" y="4998559"/>
            <a:ext cx="451837" cy="723466"/>
          </a:xfrm>
          <a:prstGeom prst="bentConnector2">
            <a:avLst/>
          </a:prstGeom>
          <a:noFill/>
          <a:ln w="28575" cap="flat" cmpd="sng" algn="ctr">
            <a:solidFill>
              <a:srgbClr val="C0504D"/>
            </a:solidFill>
            <a:prstDash val="solid"/>
            <a:tailEnd type="arrow" w="med" len="sm"/>
          </a:ln>
          <a:effectLst/>
        </p:spPr>
      </p:cxnSp>
      <p:sp>
        <p:nvSpPr>
          <p:cNvPr id="17" name="Textfeld 16"/>
          <p:cNvSpPr txBox="1"/>
          <p:nvPr/>
        </p:nvSpPr>
        <p:spPr>
          <a:xfrm>
            <a:off x="6685713" y="3780660"/>
            <a:ext cx="1799998" cy="288000"/>
          </a:xfrm>
          <a:prstGeom prst="rect">
            <a:avLst/>
          </a:prstGeom>
          <a:noFill/>
          <a:ln w="25400" cap="flat" cmpd="sng" algn="ctr">
            <a:noFill/>
            <a:prstDash val="solid"/>
          </a:ln>
          <a:effectLst/>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smtClean="0">
                <a:ln>
                  <a:noFill/>
                </a:ln>
                <a:solidFill>
                  <a:prstClr val="black"/>
                </a:solidFill>
                <a:effectLst/>
                <a:uLnTx/>
                <a:uFillTx/>
                <a:latin typeface="Myriad Pro"/>
                <a:ea typeface="+mn-ea"/>
                <a:cs typeface="Myriad Pro"/>
              </a:rPr>
              <a:t>Produktbewertung</a:t>
            </a:r>
            <a:endParaRPr kumimoji="0" lang="de-CH" sz="1200" b="0" i="0" u="none" strike="noStrike" kern="0" cap="none" spc="0" normalizeH="0" baseline="0" noProof="0" dirty="0" smtClean="0">
              <a:ln>
                <a:noFill/>
              </a:ln>
              <a:solidFill>
                <a:prstClr val="black"/>
              </a:solidFill>
              <a:effectLst/>
              <a:uLnTx/>
              <a:uFillTx/>
              <a:latin typeface="Myriad Pro"/>
              <a:ea typeface="+mn-ea"/>
              <a:cs typeface="Myriad Pro"/>
            </a:endParaRPr>
          </a:p>
        </p:txBody>
      </p:sp>
      <p:cxnSp>
        <p:nvCxnSpPr>
          <p:cNvPr id="18" name="Gerade Verbindung mit Pfeil 17"/>
          <p:cNvCxnSpPr>
            <a:stCxn id="17" idx="2"/>
            <a:endCxn id="20" idx="0"/>
          </p:cNvCxnSpPr>
          <p:nvPr/>
        </p:nvCxnSpPr>
        <p:spPr>
          <a:xfrm flipH="1">
            <a:off x="7585164" y="4068660"/>
            <a:ext cx="548" cy="419383"/>
          </a:xfrm>
          <a:prstGeom prst="straightConnector1">
            <a:avLst/>
          </a:prstGeom>
          <a:noFill/>
          <a:ln w="28575" cap="flat" cmpd="sng" algn="ctr">
            <a:solidFill>
              <a:srgbClr val="C0504D"/>
            </a:solidFill>
            <a:prstDash val="solid"/>
            <a:tailEnd type="arrow" w="med" len="sm"/>
          </a:ln>
          <a:effectLst/>
        </p:spPr>
      </p:cxnSp>
      <p:sp>
        <p:nvSpPr>
          <p:cNvPr id="19" name="Textfeld 18"/>
          <p:cNvSpPr txBox="1"/>
          <p:nvPr/>
        </p:nvSpPr>
        <p:spPr>
          <a:xfrm>
            <a:off x="3914879" y="4496510"/>
            <a:ext cx="1584000" cy="646331"/>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lIns="72000" rIns="72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Gesamtheit der </a:t>
            </a:r>
            <a:b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br>
            <a:r>
              <a:rPr kumimoji="0" lang="de-CH" sz="1200" b="0" i="0" u="none" strike="noStrike" kern="0" cap="none" spc="0" normalizeH="0" baseline="0" noProof="0" smtClean="0">
                <a:ln>
                  <a:noFill/>
                </a:ln>
                <a:solidFill>
                  <a:prstClr val="black"/>
                </a:solidFill>
                <a:effectLst/>
                <a:uLnTx/>
                <a:uFillTx/>
                <a:latin typeface="Myriad Pro"/>
                <a:ea typeface="+mn-ea"/>
                <a:cs typeface="Myriad Pro"/>
              </a:rPr>
              <a:t>fachspezifischen Prozessbewertungen</a:t>
            </a:r>
            <a:endParaRPr kumimoji="0" lang="de-CH" sz="1200" b="0" i="0" u="none" strike="noStrike" kern="0" cap="none" spc="0" normalizeH="0" baseline="0" noProof="0" dirty="0" smtClean="0">
              <a:ln>
                <a:noFill/>
              </a:ln>
              <a:solidFill>
                <a:prstClr val="black"/>
              </a:solidFill>
              <a:effectLst/>
              <a:uLnTx/>
              <a:uFillTx/>
              <a:latin typeface="Myriad Pro"/>
              <a:ea typeface="+mn-ea"/>
              <a:cs typeface="Myriad Pro"/>
            </a:endParaRPr>
          </a:p>
        </p:txBody>
      </p:sp>
      <p:sp>
        <p:nvSpPr>
          <p:cNvPr id="20" name="Textfeld 19"/>
          <p:cNvSpPr txBox="1"/>
          <p:nvPr/>
        </p:nvSpPr>
        <p:spPr>
          <a:xfrm>
            <a:off x="6793164" y="4488043"/>
            <a:ext cx="1584000" cy="64633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lIns="72000" rIns="72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Gesamtheit der </a:t>
            </a:r>
            <a:b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b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fachspezifischen Produktbewertung</a:t>
            </a:r>
          </a:p>
        </p:txBody>
      </p:sp>
      <p:sp>
        <p:nvSpPr>
          <p:cNvPr id="21" name="Textfeld 20"/>
          <p:cNvSpPr txBox="1"/>
          <p:nvPr/>
        </p:nvSpPr>
        <p:spPr>
          <a:xfrm>
            <a:off x="5421700" y="5447711"/>
            <a:ext cx="1439998" cy="276999"/>
          </a:xfrm>
          <a:prstGeom prst="rect">
            <a:avLst/>
          </a:prstGeom>
          <a:solidFill>
            <a:srgbClr val="8064A2"/>
          </a:solidFill>
          <a:ln w="25400" cap="flat" cmpd="sng" algn="ctr">
            <a:solidFill>
              <a:srgbClr val="8064A2">
                <a:shade val="5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white"/>
                </a:solidFill>
                <a:effectLst/>
                <a:uLnTx/>
                <a:uFillTx/>
                <a:latin typeface="Myriad Pro"/>
                <a:ea typeface="+mn-ea"/>
                <a:cs typeface="Myriad Pro"/>
              </a:rPr>
              <a:t>Zeugnis</a:t>
            </a:r>
          </a:p>
        </p:txBody>
      </p:sp>
      <p:sp>
        <p:nvSpPr>
          <p:cNvPr id="22" name="Rechteck 21"/>
          <p:cNvSpPr>
            <a:spLocks/>
          </p:cNvSpPr>
          <p:nvPr/>
        </p:nvSpPr>
        <p:spPr>
          <a:xfrm>
            <a:off x="2622892" y="3070393"/>
            <a:ext cx="359997" cy="359994"/>
          </a:xfrm>
          <a:prstGeom prst="rect">
            <a:avLst/>
          </a:prstGeom>
          <a:solidFill>
            <a:srgbClr val="C2F48A"/>
          </a:solidFill>
          <a:ln w="9525" cap="flat" cmpd="sng" algn="ctr">
            <a:solidFill>
              <a:srgbClr val="9BBB59">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t1</a:t>
            </a:r>
          </a:p>
        </p:txBody>
      </p:sp>
      <p:sp>
        <p:nvSpPr>
          <p:cNvPr id="23" name="Rechteck 22"/>
          <p:cNvSpPr>
            <a:spLocks/>
          </p:cNvSpPr>
          <p:nvPr/>
        </p:nvSpPr>
        <p:spPr>
          <a:xfrm>
            <a:off x="3396455" y="3070393"/>
            <a:ext cx="359997" cy="359994"/>
          </a:xfrm>
          <a:prstGeom prst="rect">
            <a:avLst/>
          </a:prstGeom>
          <a:solidFill>
            <a:srgbClr val="C2F48A"/>
          </a:solidFill>
          <a:ln w="9525" cap="flat" cmpd="sng" algn="ctr">
            <a:solidFill>
              <a:srgbClr val="9BBB59">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t2</a:t>
            </a:r>
          </a:p>
        </p:txBody>
      </p:sp>
      <p:sp>
        <p:nvSpPr>
          <p:cNvPr id="24" name="Rechteck 23"/>
          <p:cNvSpPr>
            <a:spLocks/>
          </p:cNvSpPr>
          <p:nvPr/>
        </p:nvSpPr>
        <p:spPr>
          <a:xfrm>
            <a:off x="4903931" y="3070393"/>
            <a:ext cx="359997" cy="359994"/>
          </a:xfrm>
          <a:prstGeom prst="rect">
            <a:avLst/>
          </a:prstGeom>
          <a:solidFill>
            <a:srgbClr val="C2F48A"/>
          </a:solidFill>
          <a:ln w="9525" cap="flat" cmpd="sng" algn="ctr">
            <a:solidFill>
              <a:srgbClr val="9BBB59">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t4</a:t>
            </a:r>
          </a:p>
        </p:txBody>
      </p:sp>
      <p:sp>
        <p:nvSpPr>
          <p:cNvPr id="25" name="Rechteck 24"/>
          <p:cNvSpPr>
            <a:spLocks/>
          </p:cNvSpPr>
          <p:nvPr/>
        </p:nvSpPr>
        <p:spPr>
          <a:xfrm>
            <a:off x="3395281" y="3430393"/>
            <a:ext cx="359997" cy="359994"/>
          </a:xfrm>
          <a:prstGeom prst="rect">
            <a:avLst/>
          </a:prstGeom>
          <a:solidFill>
            <a:srgbClr val="F0FFE1"/>
          </a:solidFill>
          <a:ln w="9525" cap="flat" cmpd="sng" algn="ctr">
            <a:solidFill>
              <a:srgbClr val="87AF4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t2</a:t>
            </a:r>
          </a:p>
        </p:txBody>
      </p:sp>
      <p:sp>
        <p:nvSpPr>
          <p:cNvPr id="26" name="Rechteck 25"/>
          <p:cNvSpPr>
            <a:spLocks/>
          </p:cNvSpPr>
          <p:nvPr/>
        </p:nvSpPr>
        <p:spPr>
          <a:xfrm>
            <a:off x="4161077" y="3070393"/>
            <a:ext cx="359997" cy="359994"/>
          </a:xfrm>
          <a:prstGeom prst="rect">
            <a:avLst/>
          </a:prstGeom>
          <a:solidFill>
            <a:srgbClr val="C2F48A"/>
          </a:solidFill>
          <a:ln w="9525" cap="flat" cmpd="sng" algn="ctr">
            <a:solidFill>
              <a:srgbClr val="9BBB59">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t3</a:t>
            </a:r>
          </a:p>
        </p:txBody>
      </p:sp>
      <p:sp>
        <p:nvSpPr>
          <p:cNvPr id="27" name="Rechteck 26"/>
          <p:cNvSpPr>
            <a:spLocks/>
          </p:cNvSpPr>
          <p:nvPr/>
        </p:nvSpPr>
        <p:spPr>
          <a:xfrm>
            <a:off x="5750395" y="3430393"/>
            <a:ext cx="359997" cy="359994"/>
          </a:xfrm>
          <a:prstGeom prst="rect">
            <a:avLst/>
          </a:prstGeom>
          <a:solidFill>
            <a:srgbClr val="F0FFE1"/>
          </a:solidFill>
          <a:ln w="9525" cap="flat" cmpd="sng" algn="ctr">
            <a:solidFill>
              <a:srgbClr val="87AF4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t5</a:t>
            </a:r>
          </a:p>
        </p:txBody>
      </p:sp>
      <p:sp>
        <p:nvSpPr>
          <p:cNvPr id="28" name="Rechteck 27"/>
          <p:cNvSpPr>
            <a:spLocks/>
          </p:cNvSpPr>
          <p:nvPr/>
        </p:nvSpPr>
        <p:spPr>
          <a:xfrm>
            <a:off x="5749698" y="3070393"/>
            <a:ext cx="359997" cy="359994"/>
          </a:xfrm>
          <a:prstGeom prst="rect">
            <a:avLst/>
          </a:prstGeom>
          <a:solidFill>
            <a:srgbClr val="C2F48A"/>
          </a:solidFill>
          <a:ln w="9525" cap="flat" cmpd="sng" algn="ctr">
            <a:solidFill>
              <a:srgbClr val="9BBB59">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t5</a:t>
            </a:r>
          </a:p>
        </p:txBody>
      </p:sp>
      <p:sp>
        <p:nvSpPr>
          <p:cNvPr id="29" name="Rechteck 28"/>
          <p:cNvSpPr>
            <a:spLocks/>
          </p:cNvSpPr>
          <p:nvPr/>
        </p:nvSpPr>
        <p:spPr>
          <a:xfrm>
            <a:off x="7417591" y="3430393"/>
            <a:ext cx="359993" cy="359994"/>
          </a:xfrm>
          <a:prstGeom prst="rect">
            <a:avLst/>
          </a:prstGeom>
          <a:solidFill>
            <a:srgbClr val="9BBB59">
              <a:lumMod val="40000"/>
              <a:lumOff val="60000"/>
            </a:srgbClr>
          </a:solidFill>
          <a:ln w="9525" cap="flat" cmpd="sng" algn="ctr">
            <a:solidFill>
              <a:srgbClr val="9BBB59">
                <a:lumMod val="50000"/>
              </a:srgbClr>
            </a:solidFill>
            <a:prstDash val="solid"/>
          </a:ln>
          <a:effectLst/>
        </p:spPr>
        <p:txBody>
          <a:bodyPr lIns="36000" tIns="36000" rIns="36000" bIns="72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srgbClr val="000000"/>
                </a:solidFill>
                <a:effectLst/>
                <a:uLnTx/>
                <a:uFillTx/>
                <a:latin typeface="Myriad Pro"/>
                <a:ea typeface="+mn-ea"/>
                <a:cs typeface="Myriad Pro"/>
              </a:rPr>
              <a:t>t end</a:t>
            </a:r>
          </a:p>
        </p:txBody>
      </p:sp>
      <p:sp>
        <p:nvSpPr>
          <p:cNvPr id="30" name="Rechteck 29"/>
          <p:cNvSpPr>
            <a:spLocks/>
          </p:cNvSpPr>
          <p:nvPr/>
        </p:nvSpPr>
        <p:spPr>
          <a:xfrm>
            <a:off x="7416329" y="3070393"/>
            <a:ext cx="359997" cy="359994"/>
          </a:xfrm>
          <a:prstGeom prst="rect">
            <a:avLst/>
          </a:prstGeom>
          <a:ln/>
        </p:spPr>
        <p:style>
          <a:lnRef idx="1">
            <a:schemeClr val="accent4"/>
          </a:lnRef>
          <a:fillRef idx="2">
            <a:schemeClr val="accent4"/>
          </a:fillRef>
          <a:effectRef idx="1">
            <a:schemeClr val="accent4"/>
          </a:effectRef>
          <a:fontRef idx="minor">
            <a:schemeClr val="dk1"/>
          </a:fontRef>
        </p:style>
        <p:txBody>
          <a:bodyPr lIns="36000" tIns="36000" rIns="36000" bIns="72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 end</a:t>
            </a:r>
          </a:p>
        </p:txBody>
      </p:sp>
      <p:sp>
        <p:nvSpPr>
          <p:cNvPr id="31" name="Rechteck 30"/>
          <p:cNvSpPr>
            <a:spLocks/>
          </p:cNvSpPr>
          <p:nvPr/>
        </p:nvSpPr>
        <p:spPr>
          <a:xfrm>
            <a:off x="6605729" y="3070393"/>
            <a:ext cx="359997" cy="359994"/>
          </a:xfrm>
          <a:prstGeom prst="rect">
            <a:avLst/>
          </a:prstGeom>
          <a:solidFill>
            <a:srgbClr val="C2F48A"/>
          </a:solidFill>
          <a:ln w="9525" cap="flat" cmpd="sng" algn="ctr">
            <a:solidFill>
              <a:srgbClr val="9BBB59">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smtClean="0">
                <a:ln>
                  <a:noFill/>
                </a:ln>
                <a:solidFill>
                  <a:prstClr val="black"/>
                </a:solidFill>
                <a:effectLst/>
                <a:uLnTx/>
                <a:uFillTx/>
                <a:latin typeface="Myriad Pro"/>
                <a:ea typeface="+mn-ea"/>
                <a:cs typeface="Myriad Pro"/>
              </a:rPr>
              <a:t>t6</a:t>
            </a:r>
          </a:p>
        </p:txBody>
      </p:sp>
      <p:sp>
        <p:nvSpPr>
          <p:cNvPr id="32" name="Foliennummernplatzhalter 31"/>
          <p:cNvSpPr>
            <a:spLocks noGrp="1"/>
          </p:cNvSpPr>
          <p:nvPr>
            <p:ph type="sldNum" sz="quarter" idx="12"/>
          </p:nvPr>
        </p:nvSpPr>
        <p:spPr/>
        <p:txBody>
          <a:bodyPr/>
          <a:lstStyle/>
          <a:p>
            <a:pPr>
              <a:defRPr/>
            </a:pPr>
            <a:fld id="{8930AA3C-CB99-48F8-97CB-83F467B36BBF}" type="slidenum">
              <a:rPr lang="de-CH" smtClean="0"/>
              <a:pPr>
                <a:defRPr/>
              </a:pPr>
              <a:t>21</a:t>
            </a:fld>
            <a:endParaRPr lang="de-CH" dirty="0"/>
          </a:p>
        </p:txBody>
      </p:sp>
      <p:sp>
        <p:nvSpPr>
          <p:cNvPr id="33" name="Fußzeilenplatzhalter 32"/>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54535761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Beurteilungstool</a:t>
            </a:r>
            <a:endParaRPr lang="de-CH"/>
          </a:p>
        </p:txBody>
      </p:sp>
      <p:sp>
        <p:nvSpPr>
          <p:cNvPr id="3" name="Inhaltsplatzhalter 2"/>
          <p:cNvSpPr>
            <a:spLocks noGrp="1"/>
          </p:cNvSpPr>
          <p:nvPr>
            <p:ph idx="1"/>
          </p:nvPr>
        </p:nvSpPr>
        <p:spPr>
          <a:xfrm>
            <a:off x="568325" y="2060848"/>
            <a:ext cx="8347075" cy="3978275"/>
          </a:xfrm>
        </p:spPr>
        <p:txBody>
          <a:bodyPr/>
          <a:lstStyle/>
          <a:p>
            <a:pPr marL="0" indent="0">
              <a:buNone/>
            </a:pPr>
            <a:r>
              <a:rPr lang="de-CH"/>
              <a:t>RRB Nr. 602 vom 3.8.15: Vorprojekt und Begleitung der technischen Umsetzung </a:t>
            </a:r>
            <a:r>
              <a:rPr lang="de-CH" smtClean="0"/>
              <a:t>«Beurteilungsinstrument Lehrplan </a:t>
            </a:r>
            <a:r>
              <a:rPr lang="de-CH"/>
              <a:t>Volksschule </a:t>
            </a:r>
            <a:r>
              <a:rPr lang="de-CH" smtClean="0"/>
              <a:t>Thurgau»</a:t>
            </a:r>
            <a:br>
              <a:rPr lang="de-CH" smtClean="0"/>
            </a:br>
            <a:endParaRPr lang="de-CH"/>
          </a:p>
          <a:p>
            <a:r>
              <a:rPr lang="de-CH" smtClean="0"/>
              <a:t>Erweiterung des bisherigen, digitalen Zeugnistools: sowohl </a:t>
            </a:r>
            <a:r>
              <a:rPr lang="de-CH"/>
              <a:t>Prozess- als auch Produktbewertungen </a:t>
            </a:r>
            <a:r>
              <a:rPr lang="de-CH" smtClean="0"/>
              <a:t>können eingetragen werden</a:t>
            </a:r>
          </a:p>
          <a:p>
            <a:r>
              <a:rPr lang="de-CH"/>
              <a:t>Vorschlag für eine Zeugnisnote </a:t>
            </a:r>
            <a:endParaRPr lang="de-CH" smtClean="0"/>
          </a:p>
          <a:p>
            <a:r>
              <a:rPr lang="de-CH" smtClean="0"/>
              <a:t>Nutzung der Zweidimensionalität ist optional </a:t>
            </a:r>
            <a:r>
              <a:rPr lang="de-CH"/>
              <a:t>(trotz anderer </a:t>
            </a:r>
            <a:r>
              <a:rPr lang="de-CH" smtClean="0"/>
              <a:t>Praxis)</a:t>
            </a:r>
          </a:p>
          <a:p>
            <a:r>
              <a:rPr lang="de-CH" smtClean="0"/>
              <a:t>Erzeugt zusätzliches Element: Kompetenzprofil in D / M</a:t>
            </a:r>
          </a:p>
          <a:p>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22</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65374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340768"/>
            <a:ext cx="8347075" cy="862012"/>
          </a:xfrm>
        </p:spPr>
        <p:txBody>
          <a:bodyPr/>
          <a:lstStyle/>
          <a:p>
            <a:r>
              <a:rPr lang="de-CH" smtClean="0"/>
              <a:t>Kompetenzprofil Mathematik im Zeugnis eines 6. Klässlers (schematisch)</a:t>
            </a:r>
            <a:endParaRPr lang="de-CH"/>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42856" y="2276872"/>
            <a:ext cx="7377616" cy="353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251520" y="4562544"/>
            <a:ext cx="1728192" cy="738664"/>
          </a:xfrm>
          <a:prstGeom prst="rect">
            <a:avLst/>
          </a:prstGeom>
          <a:noFill/>
          <a:ln>
            <a:solidFill>
              <a:schemeClr val="tx1"/>
            </a:solidFill>
          </a:ln>
        </p:spPr>
        <p:txBody>
          <a:bodyPr wrap="square" rtlCol="0">
            <a:spAutoFit/>
          </a:bodyPr>
          <a:lstStyle/>
          <a:p>
            <a:pPr marL="228600" indent="-228600">
              <a:lnSpc>
                <a:spcPct val="100000"/>
              </a:lnSpc>
              <a:buFont typeface="+mj-lt"/>
              <a:buAutoNum type="arabicParenR"/>
            </a:pPr>
            <a:r>
              <a:rPr lang="de-CH" sz="1050" b="0" smtClean="0"/>
              <a:t>Zahl und Variable</a:t>
            </a:r>
          </a:p>
          <a:p>
            <a:pPr marL="228600" indent="-228600">
              <a:lnSpc>
                <a:spcPct val="100000"/>
              </a:lnSpc>
              <a:buFont typeface="+mj-lt"/>
              <a:buAutoNum type="arabicParenR"/>
            </a:pPr>
            <a:r>
              <a:rPr lang="de-CH" sz="1050" b="0" smtClean="0"/>
              <a:t>Form und Raum </a:t>
            </a:r>
          </a:p>
          <a:p>
            <a:pPr marL="228600" indent="-228600">
              <a:lnSpc>
                <a:spcPct val="100000"/>
              </a:lnSpc>
              <a:buFont typeface="+mj-lt"/>
              <a:buAutoNum type="arabicParenR"/>
            </a:pPr>
            <a:r>
              <a:rPr lang="de-CH" sz="1050" b="0" smtClean="0"/>
              <a:t>Grössen, Funktionen, </a:t>
            </a:r>
            <a:br>
              <a:rPr lang="de-CH" sz="1050" b="0" smtClean="0"/>
            </a:br>
            <a:r>
              <a:rPr lang="de-CH" sz="1050" b="0" smtClean="0"/>
              <a:t> Daten und Zufall</a:t>
            </a:r>
          </a:p>
        </p:txBody>
      </p:sp>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23</a:t>
            </a:fld>
            <a:endParaRPr lang="de-CH"/>
          </a:p>
        </p:txBody>
      </p:sp>
      <p:sp>
        <p:nvSpPr>
          <p:cNvPr id="7" name="Fußzeilenplatzhalter 6"/>
          <p:cNvSpPr>
            <a:spLocks noGrp="1"/>
          </p:cNvSpPr>
          <p:nvPr>
            <p:ph type="ftr" sz="quarter" idx="11"/>
          </p:nvPr>
        </p:nvSpPr>
        <p:spPr/>
        <p:txBody>
          <a:bodyPr/>
          <a:lstStyle/>
          <a:p>
            <a:pPr>
              <a:defRPr/>
            </a:pPr>
            <a:r>
              <a:rPr lang="de-CH" smtClean="0"/>
              <a:t>Infoveranstaltung erweiterte Resonanzgruppe, Weinfelden</a:t>
            </a:r>
            <a:endParaRPr lang="de-CH"/>
          </a:p>
        </p:txBody>
      </p:sp>
      <p:sp>
        <p:nvSpPr>
          <p:cNvPr id="4" name="Datumsplatzhalter 3"/>
          <p:cNvSpPr>
            <a:spLocks noGrp="1"/>
          </p:cNvSpPr>
          <p:nvPr>
            <p:ph type="dt" sz="half" idx="10"/>
          </p:nvPr>
        </p:nvSpPr>
        <p:spPr/>
        <p:txBody>
          <a:bodyPr/>
          <a:lstStyle/>
          <a:p>
            <a:pPr>
              <a:defRPr/>
            </a:pPr>
            <a:r>
              <a:rPr lang="de-DE" smtClean="0"/>
              <a:t>11.4.2016</a:t>
            </a:r>
            <a:endParaRPr lang="de-CH"/>
          </a:p>
        </p:txBody>
      </p:sp>
    </p:spTree>
    <p:extLst>
      <p:ext uri="{BB962C8B-B14F-4D97-AF65-F5344CB8AC3E}">
        <p14:creationId xmlns:p14="http://schemas.microsoft.com/office/powerpoint/2010/main" val="189004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Beurteilungsbogen </a:t>
            </a:r>
            <a:endParaRPr lang="de-DE" dirty="0"/>
          </a:p>
        </p:txBody>
      </p:sp>
      <p:sp>
        <p:nvSpPr>
          <p:cNvPr id="3" name="Inhaltsplatzhalter 2"/>
          <p:cNvSpPr>
            <a:spLocks noGrp="1"/>
          </p:cNvSpPr>
          <p:nvPr>
            <p:ph idx="1"/>
          </p:nvPr>
        </p:nvSpPr>
        <p:spPr/>
        <p:txBody>
          <a:bodyPr/>
          <a:lstStyle/>
          <a:p>
            <a:r>
              <a:rPr lang="de-CH" dirty="0"/>
              <a:t>Kindergarten: Entwicklungsorientierte Zugänge (ohne Noten)</a:t>
            </a:r>
          </a:p>
          <a:p>
            <a:pPr>
              <a:buClr>
                <a:schemeClr val="tx1"/>
              </a:buClr>
            </a:pPr>
            <a:r>
              <a:rPr lang="de-CH" dirty="0"/>
              <a:t>1./2. Klasse: Einschätzung Fachbereiche (ohne Noten)</a:t>
            </a:r>
          </a:p>
          <a:p>
            <a:pPr>
              <a:buClr>
                <a:schemeClr val="tx1"/>
              </a:buClr>
            </a:pPr>
            <a:r>
              <a:rPr lang="de-CH" dirty="0"/>
              <a:t>2. Zyklus: Zeugnisnoten in (allen) Fachbereichen und Modulen plus Kompetenzprofil </a:t>
            </a:r>
          </a:p>
          <a:p>
            <a:pPr>
              <a:buClr>
                <a:schemeClr val="tx1"/>
              </a:buClr>
            </a:pPr>
            <a:r>
              <a:rPr lang="de-CH" dirty="0"/>
              <a:t>3. Zyklus: Zeugnisnoten in (allen) Fachbereichen und Modulen plus Kompetenzprofil </a:t>
            </a:r>
          </a:p>
          <a:p>
            <a:pPr>
              <a:buClr>
                <a:schemeClr val="tx1"/>
              </a:buClr>
            </a:pPr>
            <a:r>
              <a:rPr lang="de-CH" dirty="0"/>
              <a:t>Ab 1. Klasse: Einschätzung «Lern-, Arbeits- und Sozialverhalten» </a:t>
            </a:r>
          </a:p>
          <a:p>
            <a:pPr>
              <a:buClr>
                <a:schemeClr val="accent1"/>
              </a:buClr>
              <a:buNone/>
            </a:pPr>
            <a:endParaRPr lang="de-DE" dirty="0"/>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24</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256866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Kindergarten: Einschätzung zu den Entwicklungsbereichen </a:t>
            </a:r>
            <a:endParaRPr lang="de-CH"/>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285" y="2270125"/>
            <a:ext cx="4085154"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25</a:t>
            </a:fld>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25681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Primarschule 1./2. Klasse: Einschätzung zu den Fachbereichen + LAS</a:t>
            </a:r>
            <a:endParaRPr lang="de-CH"/>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6745" y="2331045"/>
            <a:ext cx="3865255"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5363" y="1916832"/>
            <a:ext cx="3324313" cy="45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26</a:t>
            </a:fld>
            <a:endParaRPr lang="de-CH"/>
          </a:p>
        </p:txBody>
      </p:sp>
      <p:sp>
        <p:nvSpPr>
          <p:cNvPr id="5" name="Datumsplatzhalter 4"/>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410713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Sekundarschule: </a:t>
            </a:r>
            <a:br>
              <a:rPr lang="de-CH" smtClean="0"/>
            </a:br>
            <a:r>
              <a:rPr lang="de-CH" smtClean="0"/>
              <a:t>Zeugnis Fachbereiche </a:t>
            </a:r>
            <a:endParaRPr lang="de-CH"/>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6016" y="1412776"/>
            <a:ext cx="399653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27</a:t>
            </a:fld>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3344559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Beurteilungsreglement</a:t>
            </a:r>
            <a:endParaRPr lang="de-CH"/>
          </a:p>
        </p:txBody>
      </p:sp>
      <p:sp>
        <p:nvSpPr>
          <p:cNvPr id="3" name="Inhaltsplatzhalter 2"/>
          <p:cNvSpPr>
            <a:spLocks noGrp="1"/>
          </p:cNvSpPr>
          <p:nvPr>
            <p:ph idx="1"/>
          </p:nvPr>
        </p:nvSpPr>
        <p:spPr/>
        <p:txBody>
          <a:bodyPr/>
          <a:lstStyle/>
          <a:p>
            <a:pPr>
              <a:tabLst>
                <a:tab pos="7178675" algn="l"/>
              </a:tabLst>
            </a:pPr>
            <a:r>
              <a:rPr lang="de-CH"/>
              <a:t>Primarschule Jahreszeugnisse, </a:t>
            </a:r>
            <a:r>
              <a:rPr lang="de-CH" smtClean="0"/>
              <a:t>	bisher</a:t>
            </a:r>
            <a:br>
              <a:rPr lang="de-CH" smtClean="0"/>
            </a:br>
            <a:r>
              <a:rPr lang="de-CH" smtClean="0"/>
              <a:t>Sekundarschule </a:t>
            </a:r>
            <a:r>
              <a:rPr lang="de-CH"/>
              <a:t>Semesterzeugnisse</a:t>
            </a:r>
          </a:p>
          <a:p>
            <a:pPr>
              <a:tabLst>
                <a:tab pos="7178675" algn="l"/>
              </a:tabLst>
            </a:pPr>
            <a:r>
              <a:rPr lang="de-CH" smtClean="0"/>
              <a:t>Gesamtbetrachtung im Rahmen der Bezugsnormen	bisher</a:t>
            </a:r>
          </a:p>
          <a:p>
            <a:pPr>
              <a:tabLst>
                <a:tab pos="7178675" algn="l"/>
              </a:tabLst>
            </a:pPr>
            <a:r>
              <a:rPr lang="de-CH" smtClean="0"/>
              <a:t>moderat angepasste Beurteilungsbogen – neues Element	neu Kompetenzprofil</a:t>
            </a:r>
          </a:p>
          <a:p>
            <a:pPr>
              <a:tabLst>
                <a:tab pos="7178675" algn="l"/>
              </a:tabLst>
            </a:pPr>
            <a:r>
              <a:rPr lang="de-CH"/>
              <a:t>m</a:t>
            </a:r>
            <a:r>
              <a:rPr lang="de-CH" smtClean="0"/>
              <a:t>ind. 1x/Jahr ein Standortgespräch	bisher</a:t>
            </a:r>
          </a:p>
          <a:p>
            <a:pPr>
              <a:tabLst>
                <a:tab pos="7178675" algn="l"/>
              </a:tabLst>
            </a:pPr>
            <a:r>
              <a:rPr lang="de-CH" smtClean="0"/>
              <a:t>Standardisierte Tests nicht in Zeugnisnote einbeziehen	neu </a:t>
            </a:r>
          </a:p>
          <a:p>
            <a:pPr>
              <a:tabLst>
                <a:tab pos="7178675" algn="l"/>
              </a:tabLst>
            </a:pPr>
            <a:r>
              <a:rPr lang="de-CH" smtClean="0"/>
              <a:t>Absenzen werden eingetragen 	bisher</a:t>
            </a:r>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28</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399082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pPr>
              <a:lnSpc>
                <a:spcPct val="100000"/>
              </a:lnSpc>
            </a:pPr>
            <a:r>
              <a:rPr lang="de-CH" sz="3600" smtClean="0"/>
              <a:t>Ausblick und Fazit</a:t>
            </a:r>
            <a:br>
              <a:rPr lang="de-CH" sz="3600" smtClean="0"/>
            </a:br>
            <a:endParaRPr lang="de-CH" sz="3600"/>
          </a:p>
        </p:txBody>
      </p:sp>
    </p:spTree>
    <p:extLst>
      <p:ext uri="{BB962C8B-B14F-4D97-AF65-F5344CB8AC3E}">
        <p14:creationId xmlns:p14="http://schemas.microsoft.com/office/powerpoint/2010/main" val="3261248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Zum Auftakt der kantonalen Vernehmlassung</a:t>
            </a:r>
            <a:endParaRPr lang="de-CH"/>
          </a:p>
        </p:txBody>
      </p:sp>
      <p:sp>
        <p:nvSpPr>
          <p:cNvPr id="3" name="Inhaltsplatzhalter 2"/>
          <p:cNvSpPr>
            <a:spLocks noGrp="1"/>
          </p:cNvSpPr>
          <p:nvPr>
            <p:ph idx="1"/>
          </p:nvPr>
        </p:nvSpPr>
        <p:spPr/>
        <p:txBody>
          <a:bodyPr/>
          <a:lstStyle/>
          <a:p>
            <a:r>
              <a:rPr lang="de-CH" smtClean="0"/>
              <a:t>Auftrag</a:t>
            </a:r>
          </a:p>
          <a:p>
            <a:r>
              <a:rPr lang="de-CH" smtClean="0"/>
              <a:t>Vernehmlassungsinhalte </a:t>
            </a:r>
            <a:r>
              <a:rPr lang="de-CH"/>
              <a:t>sind die Entwürfe</a:t>
            </a:r>
          </a:p>
          <a:p>
            <a:pPr lvl="1"/>
            <a:r>
              <a:rPr lang="de-CH"/>
              <a:t>des Lehrplans Volksschule Thurgau,</a:t>
            </a:r>
          </a:p>
          <a:p>
            <a:pPr lvl="1"/>
            <a:r>
              <a:rPr lang="de-CH"/>
              <a:t>der Stundentafeln und </a:t>
            </a:r>
          </a:p>
          <a:p>
            <a:pPr lvl="1"/>
            <a:r>
              <a:rPr lang="de-CH"/>
              <a:t>des Beurteilungsreglements</a:t>
            </a:r>
            <a:r>
              <a:rPr lang="de-CH" smtClean="0"/>
              <a:t>. </a:t>
            </a:r>
            <a:endParaRPr lang="de-CH"/>
          </a:p>
          <a:p>
            <a:r>
              <a:rPr lang="de-CH"/>
              <a:t>Projektorganisation</a:t>
            </a:r>
          </a:p>
          <a:p>
            <a:pPr marL="0" indent="0">
              <a:buNone/>
            </a:pPr>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3</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3605804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Nächste Schritte im kantonalen Einführungsprojekt </a:t>
            </a:r>
            <a:endParaRPr lang="de-CH"/>
          </a:p>
        </p:txBody>
      </p:sp>
      <p:sp>
        <p:nvSpPr>
          <p:cNvPr id="3" name="Inhaltsplatzhalter 2"/>
          <p:cNvSpPr>
            <a:spLocks noGrp="1"/>
          </p:cNvSpPr>
          <p:nvPr>
            <p:ph idx="1"/>
          </p:nvPr>
        </p:nvSpPr>
        <p:spPr>
          <a:xfrm>
            <a:off x="568325" y="2204864"/>
            <a:ext cx="8684195" cy="3978275"/>
          </a:xfrm>
        </p:spPr>
        <p:txBody>
          <a:bodyPr/>
          <a:lstStyle/>
          <a:p>
            <a:pPr>
              <a:tabLst>
                <a:tab pos="6456363" algn="l"/>
              </a:tabLst>
            </a:pPr>
            <a:r>
              <a:rPr lang="de-CH" smtClean="0"/>
              <a:t>Auswertung Vernehmlassung, </a:t>
            </a:r>
            <a:r>
              <a:rPr lang="de-CH"/>
              <a:t>	</a:t>
            </a:r>
            <a:r>
              <a:rPr lang="de-CH" smtClean="0"/>
              <a:t>Sommer 2016</a:t>
            </a:r>
            <a:br>
              <a:rPr lang="de-CH" smtClean="0"/>
            </a:br>
            <a:r>
              <a:rPr lang="de-CH" smtClean="0"/>
              <a:t>evtl. Überarbeitung </a:t>
            </a:r>
            <a:endParaRPr lang="de-CH"/>
          </a:p>
          <a:p>
            <a:pPr>
              <a:tabLst>
                <a:tab pos="6456363" algn="l"/>
              </a:tabLst>
            </a:pPr>
            <a:r>
              <a:rPr lang="de-CH" smtClean="0"/>
              <a:t>Erlass </a:t>
            </a:r>
            <a:r>
              <a:rPr lang="de-CH"/>
              <a:t>Lehrplan und </a:t>
            </a:r>
            <a:r>
              <a:rPr lang="de-CH" smtClean="0"/>
              <a:t>Stundentafeln</a:t>
            </a:r>
            <a:r>
              <a:rPr lang="de-CH"/>
              <a:t> 	</a:t>
            </a:r>
            <a:r>
              <a:rPr lang="de-CH" smtClean="0"/>
              <a:t>Herbst 2016</a:t>
            </a:r>
            <a:br>
              <a:rPr lang="de-CH" smtClean="0"/>
            </a:br>
            <a:r>
              <a:rPr lang="de-CH" smtClean="0"/>
              <a:t>durch Regierungsrat </a:t>
            </a:r>
            <a:endParaRPr lang="de-CH"/>
          </a:p>
          <a:p>
            <a:pPr>
              <a:tabLst>
                <a:tab pos="6456363" algn="l"/>
              </a:tabLst>
            </a:pPr>
            <a:r>
              <a:rPr lang="de-CH" smtClean="0"/>
              <a:t>Weiterbildung der Lehrpersonen im Rahmen der	Herbst 2016 </a:t>
            </a:r>
            <a:br>
              <a:rPr lang="de-CH" smtClean="0"/>
            </a:br>
            <a:r>
              <a:rPr lang="de-CH" smtClean="0"/>
              <a:t>ordentlichen Teilkonferenzen </a:t>
            </a:r>
          </a:p>
          <a:p>
            <a:pPr>
              <a:buFont typeface="Arial" panose="020B0604020202020204" pitchFamily="34" charset="0"/>
              <a:buChar char="•"/>
              <a:tabLst>
                <a:tab pos="6456363" algn="l"/>
              </a:tabLst>
            </a:pPr>
            <a:r>
              <a:rPr lang="de-CH"/>
              <a:t>Kantonale Einführung der Beurteilungsgrundlagen	Nov. 16 (SL</a:t>
            </a:r>
            <a:r>
              <a:rPr lang="de-CH" smtClean="0"/>
              <a:t>)</a:t>
            </a:r>
            <a:r>
              <a:rPr lang="de-CH"/>
              <a:t>		</a:t>
            </a:r>
            <a:r>
              <a:rPr lang="de-CH" smtClean="0"/>
              <a:t>Jan-Juni 17 (LP</a:t>
            </a:r>
            <a:r>
              <a:rPr lang="de-CH"/>
              <a:t>)</a:t>
            </a:r>
          </a:p>
          <a:p>
            <a:pPr>
              <a:buFont typeface="Arial" panose="020B0604020202020204" pitchFamily="34" charset="0"/>
              <a:buChar char="•"/>
              <a:tabLst>
                <a:tab pos="6456363" algn="l"/>
              </a:tabLst>
            </a:pPr>
            <a:r>
              <a:rPr lang="de-CH"/>
              <a:t>Ausbildung Multiplikatorinnen und Multiplikatoren</a:t>
            </a:r>
          </a:p>
          <a:p>
            <a:pPr>
              <a:tabLst>
                <a:tab pos="6456363" algn="l"/>
              </a:tabLst>
            </a:pPr>
            <a:r>
              <a:rPr lang="de-CH" smtClean="0"/>
              <a:t>Inkrafttreten Lehrplan Volksschule Thurgau 	1. August 2017 </a:t>
            </a:r>
          </a:p>
          <a:p>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
        <p:nvSpPr>
          <p:cNvPr id="5" name="Fußzeilenplatzhalter 4"/>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6" name="Foliennummernplatzhalter 5"/>
          <p:cNvSpPr>
            <a:spLocks noGrp="1"/>
          </p:cNvSpPr>
          <p:nvPr>
            <p:ph type="sldNum" sz="quarter" idx="12"/>
          </p:nvPr>
        </p:nvSpPr>
        <p:spPr/>
        <p:txBody>
          <a:bodyPr/>
          <a:lstStyle/>
          <a:p>
            <a:pPr>
              <a:defRPr/>
            </a:pPr>
            <a:fld id="{8930AA3C-CB99-48F8-97CB-83F467B36BBF}" type="slidenum">
              <a:rPr lang="de-CH" smtClean="0"/>
              <a:pPr>
                <a:defRPr/>
              </a:pPr>
              <a:t>30</a:t>
            </a:fld>
            <a:endParaRPr lang="de-CH"/>
          </a:p>
        </p:txBody>
      </p:sp>
    </p:spTree>
    <p:extLst>
      <p:ext uri="{BB962C8B-B14F-4D97-AF65-F5344CB8AC3E}">
        <p14:creationId xmlns:p14="http://schemas.microsoft.com/office/powerpoint/2010/main" val="1131869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Materialien zur Information und Kommunikation </a:t>
            </a:r>
            <a:endParaRPr lang="de-CH"/>
          </a:p>
        </p:txBody>
      </p:sp>
      <p:sp>
        <p:nvSpPr>
          <p:cNvPr id="3" name="Inhaltsplatzhalter 2"/>
          <p:cNvSpPr>
            <a:spLocks noGrp="1"/>
          </p:cNvSpPr>
          <p:nvPr>
            <p:ph idx="1"/>
          </p:nvPr>
        </p:nvSpPr>
        <p:spPr>
          <a:xfrm>
            <a:off x="568325" y="2060848"/>
            <a:ext cx="8347075" cy="3978275"/>
          </a:xfrm>
        </p:spPr>
        <p:txBody>
          <a:bodyPr/>
          <a:lstStyle/>
          <a:p>
            <a:r>
              <a:rPr lang="de-CH" smtClean="0"/>
              <a:t>Vernehmlassungsunterlagen</a:t>
            </a:r>
          </a:p>
          <a:p>
            <a:r>
              <a:rPr lang="de-CH" smtClean="0">
                <a:hlinkClick r:id="rId3"/>
              </a:rPr>
              <a:t>www.schuletg.ch</a:t>
            </a:r>
            <a:r>
              <a:rPr lang="de-CH" smtClean="0"/>
              <a:t> &gt; Information und Kommunikation</a:t>
            </a:r>
          </a:p>
          <a:p>
            <a:pPr lvl="1"/>
            <a:r>
              <a:rPr lang="de-CH" smtClean="0"/>
              <a:t>Elternflyer</a:t>
            </a:r>
          </a:p>
          <a:p>
            <a:pPr lvl="1"/>
            <a:r>
              <a:rPr lang="de-CH" smtClean="0"/>
              <a:t>Kurzporträt, Informationsblatt, 10 Fragen – 10 Antworten</a:t>
            </a:r>
          </a:p>
          <a:p>
            <a:pPr lvl="1"/>
            <a:r>
              <a:rPr lang="de-CH" smtClean="0"/>
              <a:t>Präsentationsfolien zum neuen Lehrplan</a:t>
            </a:r>
          </a:p>
          <a:p>
            <a:pPr lvl="1"/>
            <a:r>
              <a:rPr lang="de-CH" smtClean="0"/>
              <a:t>Rollups und Kurzfilme mit SuS (können ausgeliehen werden)</a:t>
            </a:r>
            <a:endParaRPr lang="de-CH"/>
          </a:p>
          <a:p>
            <a:pPr marL="0" indent="0">
              <a:buNone/>
            </a:pPr>
            <a:endParaRPr lang="de-CH" smtClean="0"/>
          </a:p>
          <a:p>
            <a:pPr marL="0" indent="0">
              <a:buNone/>
            </a:pPr>
            <a:r>
              <a:rPr lang="de-CH" smtClean="0"/>
              <a:t>Juni 2016: </a:t>
            </a:r>
          </a:p>
          <a:p>
            <a:r>
              <a:rPr lang="de-CH" smtClean="0"/>
              <a:t>Vernissage </a:t>
            </a:r>
            <a:r>
              <a:rPr lang="de-CH"/>
              <a:t>Film «Mit dem Lehrplan </a:t>
            </a:r>
            <a:r>
              <a:rPr lang="de-CH" smtClean="0"/>
              <a:t>unterwegs» (Arbeitstitel)</a:t>
            </a:r>
            <a:br>
              <a:rPr lang="de-CH" smtClean="0"/>
            </a:br>
            <a:r>
              <a:rPr lang="de-CH" smtClean="0"/>
              <a:t>(Ko-Produktion der Kantone TG, SG und AR)</a:t>
            </a:r>
          </a:p>
          <a:p>
            <a:pPr marL="0" indent="0">
              <a:buNone/>
            </a:pPr>
            <a:endParaRPr lang="de-CH" smtClean="0"/>
          </a:p>
          <a:p>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
        <p:nvSpPr>
          <p:cNvPr id="5" name="Fußzeilenplatzhalter 4"/>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6" name="Foliennummernplatzhalter 5"/>
          <p:cNvSpPr>
            <a:spLocks noGrp="1"/>
          </p:cNvSpPr>
          <p:nvPr>
            <p:ph type="sldNum" sz="quarter" idx="12"/>
          </p:nvPr>
        </p:nvSpPr>
        <p:spPr/>
        <p:txBody>
          <a:bodyPr/>
          <a:lstStyle/>
          <a:p>
            <a:pPr>
              <a:defRPr/>
            </a:pPr>
            <a:fld id="{8930AA3C-CB99-48F8-97CB-83F467B36BBF}" type="slidenum">
              <a:rPr lang="de-CH" smtClean="0"/>
              <a:pPr>
                <a:defRPr/>
              </a:pPr>
              <a:t>31</a:t>
            </a:fld>
            <a:endParaRPr lang="de-CH"/>
          </a:p>
        </p:txBody>
      </p:sp>
    </p:spTree>
    <p:extLst>
      <p:ext uri="{BB962C8B-B14F-4D97-AF65-F5344CB8AC3E}">
        <p14:creationId xmlns:p14="http://schemas.microsoft.com/office/powerpoint/2010/main" val="2030923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Fazit</a:t>
            </a:r>
            <a:endParaRPr lang="de-CH"/>
          </a:p>
        </p:txBody>
      </p:sp>
      <p:sp>
        <p:nvSpPr>
          <p:cNvPr id="3" name="Inhaltsplatzhalter 2"/>
          <p:cNvSpPr>
            <a:spLocks noGrp="1"/>
          </p:cNvSpPr>
          <p:nvPr>
            <p:ph idx="1"/>
          </p:nvPr>
        </p:nvSpPr>
        <p:spPr>
          <a:xfrm>
            <a:off x="568325" y="2060848"/>
            <a:ext cx="8347075" cy="3978275"/>
          </a:xfrm>
        </p:spPr>
        <p:txBody>
          <a:bodyPr/>
          <a:lstStyle/>
          <a:p>
            <a:pPr marL="0" indent="0">
              <a:buNone/>
            </a:pPr>
            <a:endParaRPr lang="de-CH" smtClean="0"/>
          </a:p>
          <a:p>
            <a:endParaRPr lang="de-CH"/>
          </a:p>
        </p:txBody>
      </p:sp>
      <p:sp>
        <p:nvSpPr>
          <p:cNvPr id="4" name="Datumsplatzhalter 3"/>
          <p:cNvSpPr>
            <a:spLocks noGrp="1"/>
          </p:cNvSpPr>
          <p:nvPr>
            <p:ph type="dt" sz="half" idx="10"/>
          </p:nvPr>
        </p:nvSpPr>
        <p:spPr/>
        <p:txBody>
          <a:bodyPr/>
          <a:lstStyle/>
          <a:p>
            <a:pPr>
              <a:defRPr/>
            </a:pPr>
            <a:r>
              <a:rPr lang="de-DE" smtClean="0"/>
              <a:t>11.4.2016</a:t>
            </a:r>
            <a:endParaRPr lang="de-CH"/>
          </a:p>
        </p:txBody>
      </p:sp>
      <p:sp>
        <p:nvSpPr>
          <p:cNvPr id="5" name="Fußzeilenplatzhalter 4"/>
          <p:cNvSpPr>
            <a:spLocks noGrp="1"/>
          </p:cNvSpPr>
          <p:nvPr>
            <p:ph type="ftr" sz="quarter" idx="11"/>
          </p:nvPr>
        </p:nvSpPr>
        <p:spPr/>
        <p:txBody>
          <a:bodyPr/>
          <a:lstStyle/>
          <a:p>
            <a:pPr>
              <a:defRPr/>
            </a:pPr>
            <a:r>
              <a:rPr lang="de-CH" smtClean="0"/>
              <a:t>Infoveranstaltung erweiterte Resonanzgruppe, Weinfelden</a:t>
            </a:r>
            <a:endParaRPr lang="de-CH"/>
          </a:p>
        </p:txBody>
      </p:sp>
      <p:sp>
        <p:nvSpPr>
          <p:cNvPr id="6" name="Foliennummernplatzhalter 5"/>
          <p:cNvSpPr>
            <a:spLocks noGrp="1"/>
          </p:cNvSpPr>
          <p:nvPr>
            <p:ph type="sldNum" sz="quarter" idx="12"/>
          </p:nvPr>
        </p:nvSpPr>
        <p:spPr/>
        <p:txBody>
          <a:bodyPr/>
          <a:lstStyle/>
          <a:p>
            <a:pPr>
              <a:defRPr/>
            </a:pPr>
            <a:fld id="{8930AA3C-CB99-48F8-97CB-83F467B36BBF}" type="slidenum">
              <a:rPr lang="de-CH" smtClean="0"/>
              <a:pPr>
                <a:defRPr/>
              </a:pPr>
              <a:t>32</a:t>
            </a:fld>
            <a:endParaRPr lang="de-CH"/>
          </a:p>
        </p:txBody>
      </p:sp>
      <p:sp>
        <p:nvSpPr>
          <p:cNvPr id="7" name="Inhaltsplatzhalter 2"/>
          <p:cNvSpPr txBox="1">
            <a:spLocks/>
          </p:cNvSpPr>
          <p:nvPr/>
        </p:nvSpPr>
        <p:spPr bwMode="auto">
          <a:xfrm>
            <a:off x="568325" y="2204865"/>
            <a:ext cx="8468171"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00000"/>
              </a:lnSpc>
              <a:buFontTx/>
              <a:buNone/>
              <a:tabLst>
                <a:tab pos="6456363" algn="l"/>
              </a:tabLst>
            </a:pPr>
            <a:r>
              <a:rPr lang="de-CH" b="0" kern="0" smtClean="0"/>
              <a:t>Der Lehrplan Volksschule Thurgau</a:t>
            </a:r>
          </a:p>
        </p:txBody>
      </p:sp>
      <p:sp>
        <p:nvSpPr>
          <p:cNvPr id="8" name="Inhaltsplatzhalter 2"/>
          <p:cNvSpPr txBox="1">
            <a:spLocks/>
          </p:cNvSpPr>
          <p:nvPr/>
        </p:nvSpPr>
        <p:spPr bwMode="auto">
          <a:xfrm>
            <a:off x="568325" y="2668348"/>
            <a:ext cx="846817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tabLst>
                <a:tab pos="6456363" algn="l"/>
              </a:tabLst>
            </a:pPr>
            <a:r>
              <a:rPr lang="de-CH" b="0" smtClean="0"/>
              <a:t>ist eine Weiterentwicklung von Bewährtem, das sich den aktuellen Begebenheiten anpasst, </a:t>
            </a:r>
            <a:endParaRPr lang="de-CH" b="0" smtClean="0"/>
          </a:p>
          <a:p>
            <a:pPr>
              <a:tabLst>
                <a:tab pos="6456363" algn="l"/>
              </a:tabLst>
            </a:pPr>
            <a:endParaRPr lang="de-CH" b="0"/>
          </a:p>
        </p:txBody>
      </p:sp>
      <p:sp>
        <p:nvSpPr>
          <p:cNvPr id="9" name="Inhaltsplatzhalter 2"/>
          <p:cNvSpPr txBox="1">
            <a:spLocks/>
          </p:cNvSpPr>
          <p:nvPr/>
        </p:nvSpPr>
        <p:spPr bwMode="auto">
          <a:xfrm>
            <a:off x="568325" y="3573016"/>
            <a:ext cx="7892107"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tabLst>
                <a:tab pos="6456363" algn="l"/>
              </a:tabLst>
            </a:pPr>
            <a:r>
              <a:rPr lang="de-CH" b="0"/>
              <a:t>i</a:t>
            </a:r>
            <a:r>
              <a:rPr lang="de-CH" b="0" smtClean="0"/>
              <a:t>st Basis für Lehrmittelentwicklungen,  </a:t>
            </a:r>
            <a:endParaRPr lang="de-CH" b="0"/>
          </a:p>
        </p:txBody>
      </p:sp>
      <p:sp>
        <p:nvSpPr>
          <p:cNvPr id="10" name="Inhaltsplatzhalter 2"/>
          <p:cNvSpPr txBox="1">
            <a:spLocks/>
          </p:cNvSpPr>
          <p:nvPr/>
        </p:nvSpPr>
        <p:spPr bwMode="auto">
          <a:xfrm>
            <a:off x="568325" y="5013176"/>
            <a:ext cx="818013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tabLst>
                <a:tab pos="6456363" algn="l"/>
              </a:tabLst>
            </a:pPr>
            <a:r>
              <a:rPr lang="de-CH" b="0"/>
              <a:t>b</a:t>
            </a:r>
            <a:r>
              <a:rPr lang="de-CH" b="0" smtClean="0"/>
              <a:t>asiert weiterhin auf dem Vertrauen zur Umsetzung gegenüber den Lehrpersonen und Schulgemeinden</a:t>
            </a:r>
            <a:r>
              <a:rPr lang="de-CH" b="0" smtClean="0"/>
              <a:t>.  </a:t>
            </a:r>
            <a:endParaRPr lang="de-CH" b="0"/>
          </a:p>
        </p:txBody>
      </p:sp>
      <p:sp>
        <p:nvSpPr>
          <p:cNvPr id="12" name="Inhaltsplatzhalter 2"/>
          <p:cNvSpPr txBox="1">
            <a:spLocks/>
          </p:cNvSpPr>
          <p:nvPr/>
        </p:nvSpPr>
        <p:spPr bwMode="auto">
          <a:xfrm>
            <a:off x="568325" y="4149080"/>
            <a:ext cx="7892107"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tabLst>
                <a:tab pos="6456363" algn="l"/>
              </a:tabLst>
            </a:pPr>
            <a:r>
              <a:rPr lang="de-CH" b="0" smtClean="0"/>
              <a:t>ist ein Planungsinstrument für die Lehrperson und rückt </a:t>
            </a:r>
            <a:r>
              <a:rPr lang="de-CH" b="0" smtClean="0"/>
              <a:t>das Kerngeschäft «Unterricht» wieder </a:t>
            </a:r>
            <a:r>
              <a:rPr lang="de-CH" b="0" smtClean="0"/>
              <a:t>in </a:t>
            </a:r>
            <a:r>
              <a:rPr lang="de-CH" b="0" smtClean="0"/>
              <a:t>den Fokus, </a:t>
            </a:r>
            <a:endParaRPr lang="de-CH" b="0"/>
          </a:p>
        </p:txBody>
      </p:sp>
    </p:spTree>
    <p:extLst>
      <p:ext uri="{BB962C8B-B14F-4D97-AF65-F5344CB8AC3E}">
        <p14:creationId xmlns:p14="http://schemas.microsoft.com/office/powerpoint/2010/main" val="99152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7" name="Inhaltsplatzhalt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3518" b="30377"/>
          <a:stretch/>
        </p:blipFill>
        <p:spPr>
          <a:xfrm>
            <a:off x="-38948" y="-28887"/>
            <a:ext cx="9182948" cy="7728102"/>
          </a:xfrm>
        </p:spPr>
      </p:pic>
      <p:sp>
        <p:nvSpPr>
          <p:cNvPr id="9" name="Textfeld 8"/>
          <p:cNvSpPr txBox="1"/>
          <p:nvPr/>
        </p:nvSpPr>
        <p:spPr>
          <a:xfrm>
            <a:off x="395536" y="5085184"/>
            <a:ext cx="8568952" cy="2067233"/>
          </a:xfrm>
          <a:prstGeom prst="rect">
            <a:avLst/>
          </a:prstGeom>
          <a:noFill/>
        </p:spPr>
        <p:txBody>
          <a:bodyPr wrap="square" rtlCol="0">
            <a:spAutoFit/>
          </a:bodyPr>
          <a:lstStyle/>
          <a:p>
            <a:r>
              <a:rPr lang="de-CH" sz="1600" b="0" smtClean="0"/>
              <a:t>Volksschulgesetz, § </a:t>
            </a:r>
            <a:r>
              <a:rPr lang="de-CH" sz="1600" b="0"/>
              <a:t>2 </a:t>
            </a:r>
            <a:r>
              <a:rPr lang="de-CH" sz="1600" b="0" smtClean="0"/>
              <a:t>Ziele: </a:t>
            </a:r>
            <a:endParaRPr lang="de-CH" sz="1600" b="0"/>
          </a:p>
          <a:p>
            <a:pPr>
              <a:lnSpc>
                <a:spcPct val="100000"/>
              </a:lnSpc>
            </a:pPr>
            <a:r>
              <a:rPr lang="de-CH" sz="1600" b="0" smtClean="0"/>
              <a:t>Die </a:t>
            </a:r>
            <a:r>
              <a:rPr lang="de-CH" sz="1600" b="0"/>
              <a:t>Volksschule fördert die geistigen, seelischen und körperlichen Fähigkeiten der Kinder. In Ergänzung zum Erziehungsauftrag der Eltern erzieht sie die Kinder nach christlichen Grundsätzen und demokratischen Werten zu selbständigen, lebenstüchtigen Persönlichkeiten und zu Verantwortungsbewusstsein gegenüber den Mitmenschen und der </a:t>
            </a:r>
            <a:r>
              <a:rPr lang="de-CH" sz="1600" b="0" smtClean="0"/>
              <a:t>Umwelt.</a:t>
            </a:r>
            <a:endParaRPr lang="de-CH" sz="1600" b="0"/>
          </a:p>
          <a:p>
            <a:pPr algn="r"/>
            <a:r>
              <a:rPr lang="de-DE" altLang="de-DE" sz="3200" b="0" smtClean="0">
                <a:solidFill>
                  <a:schemeClr val="accent2">
                    <a:lumMod val="75000"/>
                  </a:schemeClr>
                </a:solidFill>
                <a:latin typeface="+mj-lt"/>
                <a:cs typeface="MV Boli" panose="02000500030200090000" pitchFamily="2" charset="0"/>
              </a:rPr>
              <a:t>.</a:t>
            </a:r>
            <a:endParaRPr lang="de-CH" sz="3200">
              <a:solidFill>
                <a:schemeClr val="accent2">
                  <a:lumMod val="75000"/>
                </a:schemeClr>
              </a:solidFill>
              <a:latin typeface="+mj-lt"/>
            </a:endParaRPr>
          </a:p>
        </p:txBody>
      </p:sp>
    </p:spTree>
    <p:extLst>
      <p:ext uri="{BB962C8B-B14F-4D97-AF65-F5344CB8AC3E}">
        <p14:creationId xmlns:p14="http://schemas.microsoft.com/office/powerpoint/2010/main" val="3207777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Weitere Informationen  </a:t>
            </a:r>
            <a:endParaRPr lang="de-CH"/>
          </a:p>
        </p:txBody>
      </p:sp>
      <p:sp>
        <p:nvSpPr>
          <p:cNvPr id="3" name="Inhaltsplatzhalter 2"/>
          <p:cNvSpPr>
            <a:spLocks noGrp="1"/>
          </p:cNvSpPr>
          <p:nvPr>
            <p:ph idx="1"/>
          </p:nvPr>
        </p:nvSpPr>
        <p:spPr/>
        <p:txBody>
          <a:bodyPr/>
          <a:lstStyle/>
          <a:p>
            <a:pPr marL="0" indent="0">
              <a:buNone/>
            </a:pPr>
            <a:r>
              <a:rPr lang="de-CH"/>
              <a:t>Die kompletten Vernehmlassungsunterlagen finden Sie </a:t>
            </a:r>
            <a:r>
              <a:rPr lang="de-CH" smtClean="0"/>
              <a:t>unter </a:t>
            </a:r>
            <a:r>
              <a:rPr lang="de-CH" smtClean="0">
                <a:hlinkClick r:id="rId3"/>
              </a:rPr>
              <a:t>www.vernehmlassungen.tg.ch</a:t>
            </a:r>
            <a:r>
              <a:rPr lang="de-CH" smtClean="0"/>
              <a:t> &gt; Departement für Erziehung und Kultur &gt; Lehrplan Volksschule Thurgau </a:t>
            </a:r>
            <a:endParaRPr lang="de-CH"/>
          </a:p>
          <a:p>
            <a:pPr marL="0" indent="0">
              <a:buNone/>
            </a:pPr>
            <a:endParaRPr lang="de-CH"/>
          </a:p>
          <a:p>
            <a:pPr marL="0" indent="0">
              <a:buNone/>
            </a:pPr>
            <a:r>
              <a:rPr lang="de-CH" smtClean="0"/>
              <a:t>Kontaktperson im Amt </a:t>
            </a:r>
            <a:r>
              <a:rPr lang="de-CH"/>
              <a:t>für </a:t>
            </a:r>
            <a:r>
              <a:rPr lang="de-CH" smtClean="0"/>
              <a:t>Volksschule: </a:t>
            </a:r>
          </a:p>
          <a:p>
            <a:pPr marL="0" indent="0">
              <a:buNone/>
            </a:pPr>
            <a:r>
              <a:rPr lang="de-CH" smtClean="0"/>
              <a:t>Sandra Bachmann</a:t>
            </a:r>
          </a:p>
          <a:p>
            <a:pPr marL="0" indent="0">
              <a:buNone/>
            </a:pPr>
            <a:r>
              <a:rPr lang="de-CH" smtClean="0"/>
              <a:t>Abteilungsleiterin Schulevaluation und Schulentwicklung Gesamtprojektleiterin Einführung Lehrplan Volksschule Thurgau </a:t>
            </a:r>
            <a:endParaRPr lang="de-CH"/>
          </a:p>
          <a:p>
            <a:pPr marL="0" indent="0">
              <a:buNone/>
            </a:pPr>
            <a:r>
              <a:rPr lang="de-CH">
                <a:hlinkClick r:id="rId4"/>
              </a:rPr>
              <a:t>s</a:t>
            </a:r>
            <a:r>
              <a:rPr lang="de-CH" smtClean="0">
                <a:hlinkClick r:id="rId4"/>
              </a:rPr>
              <a:t>andra.bachmann@tg.ch</a:t>
            </a:r>
            <a:r>
              <a:rPr lang="de-CH" smtClean="0"/>
              <a:t>, 058 345 58 10</a:t>
            </a:r>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34</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989484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Reservefolien</a:t>
            </a:r>
            <a:endParaRPr lang="de-CH"/>
          </a:p>
        </p:txBody>
      </p:sp>
      <p:sp>
        <p:nvSpPr>
          <p:cNvPr id="3" name="Inhaltsplatzhalter 2"/>
          <p:cNvSpPr>
            <a:spLocks noGrp="1"/>
          </p:cNvSpPr>
          <p:nvPr>
            <p:ph idx="1"/>
          </p:nvPr>
        </p:nvSpPr>
        <p:spPr/>
        <p:txBody>
          <a:bodyPr/>
          <a:lstStyle/>
          <a:p>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35</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3267711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Finanzierung Stundentafel Kindergarten </a:t>
            </a:r>
            <a:endParaRPr lang="de-CH"/>
          </a:p>
        </p:txBody>
      </p:sp>
      <p:graphicFrame>
        <p:nvGraphicFramePr>
          <p:cNvPr id="11" name="Objekt 10"/>
          <p:cNvGraphicFramePr>
            <a:graphicFrameLocks noChangeAspect="1"/>
          </p:cNvGraphicFramePr>
          <p:nvPr>
            <p:extLst>
              <p:ext uri="{D42A27DB-BD31-4B8C-83A1-F6EECF244321}">
                <p14:modId xmlns:p14="http://schemas.microsoft.com/office/powerpoint/2010/main" val="1442202533"/>
              </p:ext>
            </p:extLst>
          </p:nvPr>
        </p:nvGraphicFramePr>
        <p:xfrm>
          <a:off x="683568" y="4023746"/>
          <a:ext cx="8329042" cy="2160955"/>
        </p:xfrm>
        <a:graphic>
          <a:graphicData uri="http://schemas.openxmlformats.org/presentationml/2006/ole">
            <mc:AlternateContent xmlns:mc="http://schemas.openxmlformats.org/markup-compatibility/2006">
              <mc:Choice xmlns:v="urn:schemas-microsoft-com:vml" Requires="v">
                <p:oleObj spid="_x0000_s23704" name="Dokument" r:id="rId4" imgW="8401018" imgH="2185295" progId="Word.Document.12">
                  <p:embed/>
                </p:oleObj>
              </mc:Choice>
              <mc:Fallback>
                <p:oleObj name="Dokument" r:id="rId4" imgW="8401018" imgH="2185295" progId="Word.Document.12">
                  <p:embed/>
                  <p:pic>
                    <p:nvPicPr>
                      <p:cNvPr id="0" name=""/>
                      <p:cNvPicPr/>
                      <p:nvPr/>
                    </p:nvPicPr>
                    <p:blipFill>
                      <a:blip r:embed="rId5"/>
                      <a:stretch>
                        <a:fillRect/>
                      </a:stretch>
                    </p:blipFill>
                    <p:spPr>
                      <a:xfrm>
                        <a:off x="683568" y="4023746"/>
                        <a:ext cx="8329042" cy="2160955"/>
                      </a:xfrm>
                      <a:prstGeom prst="rect">
                        <a:avLst/>
                      </a:prstGeom>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2041492456"/>
              </p:ext>
            </p:extLst>
          </p:nvPr>
        </p:nvGraphicFramePr>
        <p:xfrm>
          <a:off x="635446" y="1844824"/>
          <a:ext cx="8401050" cy="2359025"/>
        </p:xfrm>
        <a:graphic>
          <a:graphicData uri="http://schemas.openxmlformats.org/presentationml/2006/ole">
            <mc:AlternateContent xmlns:mc="http://schemas.openxmlformats.org/markup-compatibility/2006">
              <mc:Choice xmlns:v="urn:schemas-microsoft-com:vml" Requires="v">
                <p:oleObj spid="_x0000_s23705" name="Dokument" r:id="rId6" imgW="8401018" imgH="2365027" progId="Word.Document.12">
                  <p:embed/>
                </p:oleObj>
              </mc:Choice>
              <mc:Fallback>
                <p:oleObj name="Dokument" r:id="rId6" imgW="8401018" imgH="2365027" progId="Word.Document.12">
                  <p:embed/>
                  <p:pic>
                    <p:nvPicPr>
                      <p:cNvPr id="0" name=""/>
                      <p:cNvPicPr/>
                      <p:nvPr/>
                    </p:nvPicPr>
                    <p:blipFill>
                      <a:blip r:embed="rId7"/>
                      <a:stretch>
                        <a:fillRect/>
                      </a:stretch>
                    </p:blipFill>
                    <p:spPr>
                      <a:xfrm>
                        <a:off x="635446" y="1844824"/>
                        <a:ext cx="8401050" cy="2359025"/>
                      </a:xfrm>
                      <a:prstGeom prst="rect">
                        <a:avLst/>
                      </a:prstGeom>
                    </p:spPr>
                  </p:pic>
                </p:oleObj>
              </mc:Fallback>
            </mc:AlternateContent>
          </a:graphicData>
        </a:graphic>
      </p:graphicFrame>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36</a:t>
            </a:fld>
            <a:endParaRPr lang="de-CH"/>
          </a:p>
        </p:txBody>
      </p:sp>
      <p:sp>
        <p:nvSpPr>
          <p:cNvPr id="7" name="Fußzeilenplatzhalter 6"/>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482073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Finanzierung Stundentafel Primarschule</a:t>
            </a:r>
            <a:endParaRPr lang="de-CH"/>
          </a:p>
        </p:txBody>
      </p:sp>
      <p:graphicFrame>
        <p:nvGraphicFramePr>
          <p:cNvPr id="7" name="Objekt 6"/>
          <p:cNvGraphicFramePr>
            <a:graphicFrameLocks noChangeAspect="1"/>
          </p:cNvGraphicFramePr>
          <p:nvPr>
            <p:extLst>
              <p:ext uri="{D42A27DB-BD31-4B8C-83A1-F6EECF244321}">
                <p14:modId xmlns:p14="http://schemas.microsoft.com/office/powerpoint/2010/main" val="186250127"/>
              </p:ext>
            </p:extLst>
          </p:nvPr>
        </p:nvGraphicFramePr>
        <p:xfrm>
          <a:off x="752475" y="1847850"/>
          <a:ext cx="8382000" cy="2200275"/>
        </p:xfrm>
        <a:graphic>
          <a:graphicData uri="http://schemas.openxmlformats.org/presentationml/2006/ole">
            <mc:AlternateContent xmlns:mc="http://schemas.openxmlformats.org/markup-compatibility/2006">
              <mc:Choice xmlns:v="urn:schemas-microsoft-com:vml" Requires="v">
                <p:oleObj spid="_x0000_s24728" name="Dokument" r:id="rId4" imgW="8401018" imgH="2207310" progId="Word.Document.12">
                  <p:embed/>
                </p:oleObj>
              </mc:Choice>
              <mc:Fallback>
                <p:oleObj name="Dokument" r:id="rId4" imgW="8401018" imgH="2207310" progId="Word.Document.12">
                  <p:embed/>
                  <p:pic>
                    <p:nvPicPr>
                      <p:cNvPr id="0" name=""/>
                      <p:cNvPicPr/>
                      <p:nvPr/>
                    </p:nvPicPr>
                    <p:blipFill>
                      <a:blip r:embed="rId5"/>
                      <a:stretch>
                        <a:fillRect/>
                      </a:stretch>
                    </p:blipFill>
                    <p:spPr>
                      <a:xfrm>
                        <a:off x="752475" y="1847850"/>
                        <a:ext cx="8382000" cy="2200275"/>
                      </a:xfrm>
                      <a:prstGeom prst="rect">
                        <a:avLst/>
                      </a:prstGeom>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345456677"/>
              </p:ext>
            </p:extLst>
          </p:nvPr>
        </p:nvGraphicFramePr>
        <p:xfrm>
          <a:off x="753814" y="4149080"/>
          <a:ext cx="8382000" cy="2009775"/>
        </p:xfrm>
        <a:graphic>
          <a:graphicData uri="http://schemas.openxmlformats.org/presentationml/2006/ole">
            <mc:AlternateContent xmlns:mc="http://schemas.openxmlformats.org/markup-compatibility/2006">
              <mc:Choice xmlns:v="urn:schemas-microsoft-com:vml" Requires="v">
                <p:oleObj spid="_x0000_s24729" name="Dokument" r:id="rId6" imgW="8401018" imgH="2021082" progId="Word.Document.12">
                  <p:embed/>
                </p:oleObj>
              </mc:Choice>
              <mc:Fallback>
                <p:oleObj name="Dokument" r:id="rId6" imgW="8401018" imgH="2021082" progId="Word.Document.12">
                  <p:embed/>
                  <p:pic>
                    <p:nvPicPr>
                      <p:cNvPr id="0" name=""/>
                      <p:cNvPicPr/>
                      <p:nvPr/>
                    </p:nvPicPr>
                    <p:blipFill>
                      <a:blip r:embed="rId7"/>
                      <a:stretch>
                        <a:fillRect/>
                      </a:stretch>
                    </p:blipFill>
                    <p:spPr>
                      <a:xfrm>
                        <a:off x="753814" y="4149080"/>
                        <a:ext cx="8382000" cy="2009775"/>
                      </a:xfrm>
                      <a:prstGeom prst="rect">
                        <a:avLst/>
                      </a:prstGeom>
                    </p:spPr>
                  </p:pic>
                </p:oleObj>
              </mc:Fallback>
            </mc:AlternateContent>
          </a:graphicData>
        </a:graphic>
      </p:graphicFrame>
      <p:sp>
        <p:nvSpPr>
          <p:cNvPr id="3" name="Textfeld 2"/>
          <p:cNvSpPr txBox="1"/>
          <p:nvPr/>
        </p:nvSpPr>
        <p:spPr>
          <a:xfrm>
            <a:off x="3499052" y="4504545"/>
            <a:ext cx="144016" cy="232115"/>
          </a:xfrm>
          <a:prstGeom prst="rect">
            <a:avLst/>
          </a:prstGeom>
          <a:noFill/>
        </p:spPr>
        <p:txBody>
          <a:bodyPr wrap="square" rtlCol="0">
            <a:spAutoFit/>
          </a:bodyPr>
          <a:lstStyle/>
          <a:p>
            <a:endParaRPr lang="de-CH"/>
          </a:p>
        </p:txBody>
      </p:sp>
      <p:sp>
        <p:nvSpPr>
          <p:cNvPr id="9" name="Textfeld 8"/>
          <p:cNvSpPr txBox="1"/>
          <p:nvPr/>
        </p:nvSpPr>
        <p:spPr>
          <a:xfrm>
            <a:off x="3517280" y="4534520"/>
            <a:ext cx="550664" cy="202140"/>
          </a:xfrm>
          <a:prstGeom prst="rect">
            <a:avLst/>
          </a:prstGeom>
          <a:noFill/>
          <a:ln>
            <a:solidFill>
              <a:srgbClr val="FF0000"/>
            </a:solidFill>
          </a:ln>
        </p:spPr>
        <p:txBody>
          <a:bodyPr wrap="square" rtlCol="0">
            <a:spAutoFit/>
          </a:bodyPr>
          <a:lstStyle/>
          <a:p>
            <a:endParaRPr lang="de-CH"/>
          </a:p>
        </p:txBody>
      </p:sp>
      <p:sp>
        <p:nvSpPr>
          <p:cNvPr id="14" name="Textfeld 13"/>
          <p:cNvSpPr txBox="1"/>
          <p:nvPr/>
        </p:nvSpPr>
        <p:spPr>
          <a:xfrm>
            <a:off x="5093667" y="5406057"/>
            <a:ext cx="550664" cy="202140"/>
          </a:xfrm>
          <a:prstGeom prst="rect">
            <a:avLst/>
          </a:prstGeom>
          <a:noFill/>
          <a:ln>
            <a:solidFill>
              <a:srgbClr val="FF0000"/>
            </a:solidFill>
          </a:ln>
        </p:spPr>
        <p:txBody>
          <a:bodyPr wrap="square" rtlCol="0">
            <a:spAutoFit/>
          </a:bodyPr>
          <a:lstStyle/>
          <a:p>
            <a:endParaRPr lang="de-CH"/>
          </a:p>
        </p:txBody>
      </p:sp>
      <p:sp>
        <p:nvSpPr>
          <p:cNvPr id="10" name="Foliennummernplatzhalter 9"/>
          <p:cNvSpPr>
            <a:spLocks noGrp="1"/>
          </p:cNvSpPr>
          <p:nvPr>
            <p:ph type="sldNum" sz="quarter" idx="12"/>
          </p:nvPr>
        </p:nvSpPr>
        <p:spPr/>
        <p:txBody>
          <a:bodyPr/>
          <a:lstStyle/>
          <a:p>
            <a:pPr>
              <a:defRPr/>
            </a:pPr>
            <a:fld id="{8930AA3C-CB99-48F8-97CB-83F467B36BBF}" type="slidenum">
              <a:rPr lang="de-CH" smtClean="0"/>
              <a:pPr>
                <a:defRPr/>
              </a:pPr>
              <a:t>37</a:t>
            </a:fld>
            <a:endParaRPr lang="de-CH"/>
          </a:p>
        </p:txBody>
      </p:sp>
      <p:sp>
        <p:nvSpPr>
          <p:cNvPr id="11" name="Fußzeilenplatzhalter 10"/>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460160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Fazit Finanzierung Kindergarten und Primarstufe </a:t>
            </a:r>
            <a:endParaRPr lang="de-CH"/>
          </a:p>
        </p:txBody>
      </p:sp>
      <p:sp>
        <p:nvSpPr>
          <p:cNvPr id="3" name="Inhaltsplatzhalter 2"/>
          <p:cNvSpPr>
            <a:spLocks noGrp="1"/>
          </p:cNvSpPr>
          <p:nvPr>
            <p:ph idx="1"/>
          </p:nvPr>
        </p:nvSpPr>
        <p:spPr>
          <a:xfrm>
            <a:off x="568325" y="2132856"/>
            <a:ext cx="8347075" cy="3978275"/>
          </a:xfrm>
        </p:spPr>
        <p:txBody>
          <a:bodyPr/>
          <a:lstStyle/>
          <a:p>
            <a:r>
              <a:rPr lang="de-CH" smtClean="0"/>
              <a:t>Kindergarten: keine </a:t>
            </a:r>
            <a:r>
              <a:rPr lang="de-CH"/>
              <a:t>Veränderung </a:t>
            </a:r>
            <a:r>
              <a:rPr lang="de-CH" smtClean="0"/>
              <a:t>Stundendotation, unveränderte Finanzierung (30 Lekt.)</a:t>
            </a:r>
          </a:p>
          <a:p>
            <a:r>
              <a:rPr lang="de-CH" smtClean="0"/>
              <a:t>Primarstufe: Veränderung Stundendotation, unveränderte Finanzierung wegen Reduktion zusätzlicher Lektionen (214 Lekt.):  </a:t>
            </a:r>
          </a:p>
          <a:p>
            <a:pPr lvl="1"/>
            <a:r>
              <a:rPr lang="de-CH" smtClean="0"/>
              <a:t>Unterricht / Kind: +2 Lektionen </a:t>
            </a:r>
          </a:p>
          <a:p>
            <a:pPr lvl="1"/>
            <a:r>
              <a:rPr lang="de-CH" smtClean="0"/>
              <a:t>Zusätzliche Lektionen: -2 Lektionen</a:t>
            </a:r>
          </a:p>
          <a:p>
            <a:r>
              <a:rPr lang="de-CH" smtClean="0"/>
              <a:t>Finanzielle Auswirkungen anderer Ausgestaltungen: </a:t>
            </a:r>
          </a:p>
          <a:p>
            <a:pPr marL="457200" lvl="1" indent="0">
              <a:buNone/>
            </a:pPr>
            <a:endParaRPr lang="de-CH" smtClean="0"/>
          </a:p>
          <a:p>
            <a:pPr lvl="1"/>
            <a:endParaRPr lang="de-CH"/>
          </a:p>
          <a:p>
            <a:endParaRPr lang="de-CH"/>
          </a:p>
        </p:txBody>
      </p:sp>
      <p:graphicFrame>
        <p:nvGraphicFramePr>
          <p:cNvPr id="7" name="Objekt 6"/>
          <p:cNvGraphicFramePr>
            <a:graphicFrameLocks noChangeAspect="1"/>
          </p:cNvGraphicFramePr>
          <p:nvPr>
            <p:extLst>
              <p:ext uri="{D42A27DB-BD31-4B8C-83A1-F6EECF244321}">
                <p14:modId xmlns:p14="http://schemas.microsoft.com/office/powerpoint/2010/main" val="2541993132"/>
              </p:ext>
            </p:extLst>
          </p:nvPr>
        </p:nvGraphicFramePr>
        <p:xfrm>
          <a:off x="2267744" y="4581128"/>
          <a:ext cx="8388350" cy="1849437"/>
        </p:xfrm>
        <a:graphic>
          <a:graphicData uri="http://schemas.openxmlformats.org/presentationml/2006/ole">
            <mc:AlternateContent xmlns:mc="http://schemas.openxmlformats.org/markup-compatibility/2006">
              <mc:Choice xmlns:v="urn:schemas-microsoft-com:vml" Requires="v">
                <p:oleObj spid="_x0000_s25677" name="Dokument" r:id="rId4" imgW="8388397" imgH="1850012" progId="Word.Document.12">
                  <p:embed/>
                </p:oleObj>
              </mc:Choice>
              <mc:Fallback>
                <p:oleObj name="Dokument" r:id="rId4" imgW="8388397" imgH="1850012" progId="Word.Document.12">
                  <p:embed/>
                  <p:pic>
                    <p:nvPicPr>
                      <p:cNvPr id="0" name=""/>
                      <p:cNvPicPr/>
                      <p:nvPr/>
                    </p:nvPicPr>
                    <p:blipFill>
                      <a:blip r:embed="rId5"/>
                      <a:stretch>
                        <a:fillRect/>
                      </a:stretch>
                    </p:blipFill>
                    <p:spPr>
                      <a:xfrm>
                        <a:off x="2267744" y="4581128"/>
                        <a:ext cx="8388350" cy="1849437"/>
                      </a:xfrm>
                      <a:prstGeom prst="rect">
                        <a:avLst/>
                      </a:prstGeom>
                    </p:spPr>
                  </p:pic>
                </p:oleObj>
              </mc:Fallback>
            </mc:AlternateContent>
          </a:graphicData>
        </a:graphic>
      </p:graphicFrame>
      <p:sp>
        <p:nvSpPr>
          <p:cNvPr id="8" name="Textfeld 7"/>
          <p:cNvSpPr txBox="1"/>
          <p:nvPr/>
        </p:nvSpPr>
        <p:spPr>
          <a:xfrm>
            <a:off x="2195736" y="5206950"/>
            <a:ext cx="3096344" cy="216024"/>
          </a:xfrm>
          <a:prstGeom prst="rect">
            <a:avLst/>
          </a:prstGeom>
          <a:noFill/>
          <a:ln>
            <a:solidFill>
              <a:srgbClr val="FF0000"/>
            </a:solidFill>
          </a:ln>
        </p:spPr>
        <p:txBody>
          <a:bodyPr wrap="square" rtlCol="0">
            <a:spAutoFit/>
          </a:bodyPr>
          <a:lstStyle/>
          <a:p>
            <a:endParaRPr lang="de-CH"/>
          </a:p>
        </p:txBody>
      </p:sp>
      <p:sp>
        <p:nvSpPr>
          <p:cNvPr id="9" name="Foliennummernplatzhalter 8"/>
          <p:cNvSpPr>
            <a:spLocks noGrp="1"/>
          </p:cNvSpPr>
          <p:nvPr>
            <p:ph type="sldNum" sz="quarter" idx="12"/>
          </p:nvPr>
        </p:nvSpPr>
        <p:spPr/>
        <p:txBody>
          <a:bodyPr/>
          <a:lstStyle/>
          <a:p>
            <a:pPr>
              <a:defRPr/>
            </a:pPr>
            <a:fld id="{8930AA3C-CB99-48F8-97CB-83F467B36BBF}" type="slidenum">
              <a:rPr lang="de-CH" smtClean="0"/>
              <a:pPr>
                <a:defRPr/>
              </a:pPr>
              <a:t>38</a:t>
            </a:fld>
            <a:endParaRPr lang="de-CH"/>
          </a:p>
        </p:txBody>
      </p:sp>
      <p:sp>
        <p:nvSpPr>
          <p:cNvPr id="10" name="Fußzeilenplatzhalter 9"/>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933600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Finanzierung Stundentafel Sekundarstufe I </a:t>
            </a:r>
            <a:endParaRPr lang="de-CH"/>
          </a:p>
        </p:txBody>
      </p:sp>
      <p:graphicFrame>
        <p:nvGraphicFramePr>
          <p:cNvPr id="3" name="Objekt 2"/>
          <p:cNvGraphicFramePr>
            <a:graphicFrameLocks noChangeAspect="1"/>
          </p:cNvGraphicFramePr>
          <p:nvPr>
            <p:extLst>
              <p:ext uri="{D42A27DB-BD31-4B8C-83A1-F6EECF244321}">
                <p14:modId xmlns:p14="http://schemas.microsoft.com/office/powerpoint/2010/main" val="2638181974"/>
              </p:ext>
            </p:extLst>
          </p:nvPr>
        </p:nvGraphicFramePr>
        <p:xfrm>
          <a:off x="683568" y="1916832"/>
          <a:ext cx="8401050" cy="2190750"/>
        </p:xfrm>
        <a:graphic>
          <a:graphicData uri="http://schemas.openxmlformats.org/presentationml/2006/ole">
            <mc:AlternateContent xmlns:mc="http://schemas.openxmlformats.org/markup-compatibility/2006">
              <mc:Choice xmlns:v="urn:schemas-microsoft-com:vml" Requires="v">
                <p:oleObj spid="_x0000_s26776" name="Dokument" r:id="rId4" imgW="8401018" imgH="2189986" progId="Word.Document.12">
                  <p:embed/>
                </p:oleObj>
              </mc:Choice>
              <mc:Fallback>
                <p:oleObj name="Dokument" r:id="rId4" imgW="8401018" imgH="2189986" progId="Word.Document.12">
                  <p:embed/>
                  <p:pic>
                    <p:nvPicPr>
                      <p:cNvPr id="0" name=""/>
                      <p:cNvPicPr/>
                      <p:nvPr/>
                    </p:nvPicPr>
                    <p:blipFill>
                      <a:blip r:embed="rId5"/>
                      <a:stretch>
                        <a:fillRect/>
                      </a:stretch>
                    </p:blipFill>
                    <p:spPr>
                      <a:xfrm>
                        <a:off x="683568" y="1916832"/>
                        <a:ext cx="8401050" cy="2190750"/>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4036186165"/>
              </p:ext>
            </p:extLst>
          </p:nvPr>
        </p:nvGraphicFramePr>
        <p:xfrm>
          <a:off x="683568" y="4149080"/>
          <a:ext cx="8401050" cy="2109787"/>
        </p:xfrm>
        <a:graphic>
          <a:graphicData uri="http://schemas.openxmlformats.org/presentationml/2006/ole">
            <mc:AlternateContent xmlns:mc="http://schemas.openxmlformats.org/markup-compatibility/2006">
              <mc:Choice xmlns:v="urn:schemas-microsoft-com:vml" Requires="v">
                <p:oleObj spid="_x0000_s26777" name="Dokument" r:id="rId6" imgW="8401018" imgH="2110226" progId="Word.Document.12">
                  <p:embed/>
                </p:oleObj>
              </mc:Choice>
              <mc:Fallback>
                <p:oleObj name="Dokument" r:id="rId6" imgW="8401018" imgH="2110226" progId="Word.Document.12">
                  <p:embed/>
                  <p:pic>
                    <p:nvPicPr>
                      <p:cNvPr id="0" name=""/>
                      <p:cNvPicPr/>
                      <p:nvPr/>
                    </p:nvPicPr>
                    <p:blipFill>
                      <a:blip r:embed="rId7"/>
                      <a:stretch>
                        <a:fillRect/>
                      </a:stretch>
                    </p:blipFill>
                    <p:spPr>
                      <a:xfrm>
                        <a:off x="683568" y="4149080"/>
                        <a:ext cx="8401050" cy="2109787"/>
                      </a:xfrm>
                      <a:prstGeom prst="rect">
                        <a:avLst/>
                      </a:prstGeom>
                    </p:spPr>
                  </p:pic>
                </p:oleObj>
              </mc:Fallback>
            </mc:AlternateContent>
          </a:graphicData>
        </a:graphic>
      </p:graphicFrame>
      <p:sp>
        <p:nvSpPr>
          <p:cNvPr id="8" name="Textfeld 7"/>
          <p:cNvSpPr txBox="1"/>
          <p:nvPr/>
        </p:nvSpPr>
        <p:spPr>
          <a:xfrm>
            <a:off x="3645966" y="4545988"/>
            <a:ext cx="2726234" cy="199843"/>
          </a:xfrm>
          <a:prstGeom prst="rect">
            <a:avLst/>
          </a:prstGeom>
          <a:noFill/>
          <a:ln>
            <a:solidFill>
              <a:srgbClr val="FF0000"/>
            </a:solidFill>
          </a:ln>
        </p:spPr>
        <p:txBody>
          <a:bodyPr wrap="square" rtlCol="0">
            <a:spAutoFit/>
          </a:bodyPr>
          <a:lstStyle/>
          <a:p>
            <a:endParaRPr lang="de-CH"/>
          </a:p>
        </p:txBody>
      </p:sp>
      <p:sp>
        <p:nvSpPr>
          <p:cNvPr id="10" name="Textfeld 9"/>
          <p:cNvSpPr txBox="1"/>
          <p:nvPr/>
        </p:nvSpPr>
        <p:spPr>
          <a:xfrm>
            <a:off x="4469780" y="5470351"/>
            <a:ext cx="550664" cy="202140"/>
          </a:xfrm>
          <a:prstGeom prst="rect">
            <a:avLst/>
          </a:prstGeom>
          <a:noFill/>
          <a:ln>
            <a:solidFill>
              <a:srgbClr val="FF0000"/>
            </a:solidFill>
          </a:ln>
        </p:spPr>
        <p:txBody>
          <a:bodyPr wrap="square" rtlCol="0">
            <a:spAutoFit/>
          </a:bodyPr>
          <a:lstStyle/>
          <a:p>
            <a:endParaRPr lang="de-CH"/>
          </a:p>
        </p:txBody>
      </p:sp>
      <p:sp>
        <p:nvSpPr>
          <p:cNvPr id="9" name="Foliennummernplatzhalter 8"/>
          <p:cNvSpPr>
            <a:spLocks noGrp="1"/>
          </p:cNvSpPr>
          <p:nvPr>
            <p:ph type="sldNum" sz="quarter" idx="12"/>
          </p:nvPr>
        </p:nvSpPr>
        <p:spPr/>
        <p:txBody>
          <a:bodyPr/>
          <a:lstStyle/>
          <a:p>
            <a:pPr>
              <a:defRPr/>
            </a:pPr>
            <a:fld id="{8930AA3C-CB99-48F8-97CB-83F467B36BBF}" type="slidenum">
              <a:rPr lang="de-CH" smtClean="0"/>
              <a:pPr>
                <a:defRPr/>
              </a:pPr>
              <a:t>39</a:t>
            </a:fld>
            <a:endParaRPr lang="de-CH"/>
          </a:p>
        </p:txBody>
      </p:sp>
      <p:sp>
        <p:nvSpPr>
          <p:cNvPr id="11" name="Fußzeilenplatzhalter 10"/>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82040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Projektorganisation </a:t>
            </a:r>
            <a:endParaRPr lang="de-CH"/>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3988" y="2457580"/>
            <a:ext cx="7815749" cy="26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4</a:t>
            </a:fld>
            <a:endParaRPr lang="de-CH"/>
          </a:p>
        </p:txBody>
      </p:sp>
      <p:sp>
        <p:nvSpPr>
          <p:cNvPr id="7" name="Fußzeilenplatzhalter 6"/>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533029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Fazit Finanzierung Sekundarstufe I</a:t>
            </a:r>
            <a:endParaRPr lang="de-CH"/>
          </a:p>
        </p:txBody>
      </p:sp>
      <p:sp>
        <p:nvSpPr>
          <p:cNvPr id="3" name="Inhaltsplatzhalter 2"/>
          <p:cNvSpPr>
            <a:spLocks noGrp="1"/>
          </p:cNvSpPr>
          <p:nvPr>
            <p:ph idx="1"/>
          </p:nvPr>
        </p:nvSpPr>
        <p:spPr>
          <a:xfrm>
            <a:off x="568325" y="2132856"/>
            <a:ext cx="8347075" cy="3978275"/>
          </a:xfrm>
        </p:spPr>
        <p:txBody>
          <a:bodyPr/>
          <a:lstStyle/>
          <a:p>
            <a:r>
              <a:rPr lang="de-CH" smtClean="0"/>
              <a:t>Veränderung Stundendotation, unveränderte Finanzierung wegen Reduktion zusätzlicher Lektionen (132 Lekt.):  </a:t>
            </a:r>
          </a:p>
          <a:p>
            <a:pPr lvl="1"/>
            <a:r>
              <a:rPr lang="de-CH" smtClean="0"/>
              <a:t>Unterricht / Kind: + 8 Lektionen </a:t>
            </a:r>
          </a:p>
          <a:p>
            <a:pPr lvl="1"/>
            <a:r>
              <a:rPr lang="de-CH" smtClean="0"/>
              <a:t>Zusätzliche Lektionen: - 8 Lektionen</a:t>
            </a:r>
          </a:p>
          <a:p>
            <a:r>
              <a:rPr lang="de-CH" smtClean="0"/>
              <a:t>Finanzielle Auswirkungen anderer Ausgestaltungen: </a:t>
            </a:r>
          </a:p>
          <a:p>
            <a:pPr marL="457200" lvl="1" indent="0">
              <a:buNone/>
            </a:pPr>
            <a:endParaRPr lang="de-CH" smtClean="0"/>
          </a:p>
          <a:p>
            <a:pPr lvl="1"/>
            <a:endParaRPr lang="de-CH"/>
          </a:p>
          <a:p>
            <a:endParaRPr lang="de-CH"/>
          </a:p>
        </p:txBody>
      </p:sp>
      <p:graphicFrame>
        <p:nvGraphicFramePr>
          <p:cNvPr id="8" name="Objekt 7"/>
          <p:cNvGraphicFramePr>
            <a:graphicFrameLocks noChangeAspect="1"/>
          </p:cNvGraphicFramePr>
          <p:nvPr>
            <p:extLst>
              <p:ext uri="{D42A27DB-BD31-4B8C-83A1-F6EECF244321}">
                <p14:modId xmlns:p14="http://schemas.microsoft.com/office/powerpoint/2010/main" val="2808196620"/>
              </p:ext>
            </p:extLst>
          </p:nvPr>
        </p:nvGraphicFramePr>
        <p:xfrm>
          <a:off x="1512242" y="4005064"/>
          <a:ext cx="8388350" cy="2120900"/>
        </p:xfrm>
        <a:graphic>
          <a:graphicData uri="http://schemas.openxmlformats.org/presentationml/2006/ole">
            <mc:AlternateContent xmlns:mc="http://schemas.openxmlformats.org/markup-compatibility/2006">
              <mc:Choice xmlns:v="urn:schemas-microsoft-com:vml" Requires="v">
                <p:oleObj spid="_x0000_s27725" name="Dokument" r:id="rId4" imgW="8388397" imgH="2121053" progId="Word.Document.12">
                  <p:embed/>
                </p:oleObj>
              </mc:Choice>
              <mc:Fallback>
                <p:oleObj name="Dokument" r:id="rId4" imgW="8388397" imgH="2121053" progId="Word.Document.12">
                  <p:embed/>
                  <p:pic>
                    <p:nvPicPr>
                      <p:cNvPr id="0" name=""/>
                      <p:cNvPicPr/>
                      <p:nvPr/>
                    </p:nvPicPr>
                    <p:blipFill>
                      <a:blip r:embed="rId5"/>
                      <a:stretch>
                        <a:fillRect/>
                      </a:stretch>
                    </p:blipFill>
                    <p:spPr>
                      <a:xfrm>
                        <a:off x="1512242" y="4005064"/>
                        <a:ext cx="8388350" cy="2120900"/>
                      </a:xfrm>
                      <a:prstGeom prst="rect">
                        <a:avLst/>
                      </a:prstGeom>
                    </p:spPr>
                  </p:pic>
                </p:oleObj>
              </mc:Fallback>
            </mc:AlternateContent>
          </a:graphicData>
        </a:graphic>
      </p:graphicFrame>
      <p:sp>
        <p:nvSpPr>
          <p:cNvPr id="9" name="Textfeld 8"/>
          <p:cNvSpPr txBox="1"/>
          <p:nvPr/>
        </p:nvSpPr>
        <p:spPr>
          <a:xfrm>
            <a:off x="1475657" y="4365104"/>
            <a:ext cx="4248472" cy="191021"/>
          </a:xfrm>
          <a:prstGeom prst="rect">
            <a:avLst/>
          </a:prstGeom>
          <a:noFill/>
          <a:ln>
            <a:solidFill>
              <a:srgbClr val="FF0000"/>
            </a:solidFill>
          </a:ln>
        </p:spPr>
        <p:txBody>
          <a:bodyPr wrap="square" rtlCol="0">
            <a:spAutoFit/>
          </a:bodyPr>
          <a:lstStyle/>
          <a:p>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40</a:t>
            </a:fld>
            <a:endParaRPr lang="de-CH"/>
          </a:p>
        </p:txBody>
      </p:sp>
      <p:sp>
        <p:nvSpPr>
          <p:cNvPr id="10" name="Fußzeilenplatzhalter 9"/>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176539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Zum Auftakt der kantonalen Vernehmlassung</a:t>
            </a:r>
            <a:endParaRPr lang="de-CH"/>
          </a:p>
        </p:txBody>
      </p:sp>
      <p:sp>
        <p:nvSpPr>
          <p:cNvPr id="3" name="Inhaltsplatzhalter 2"/>
          <p:cNvSpPr>
            <a:spLocks noGrp="1"/>
          </p:cNvSpPr>
          <p:nvPr>
            <p:ph idx="1"/>
          </p:nvPr>
        </p:nvSpPr>
        <p:spPr/>
        <p:txBody>
          <a:bodyPr/>
          <a:lstStyle/>
          <a:p>
            <a:r>
              <a:rPr lang="de-CH" smtClean="0"/>
              <a:t>Auftrag</a:t>
            </a:r>
          </a:p>
          <a:p>
            <a:r>
              <a:rPr lang="de-CH" smtClean="0"/>
              <a:t>Vernehmlassungsinhalte </a:t>
            </a:r>
            <a:r>
              <a:rPr lang="de-CH"/>
              <a:t>sind die Entwürfe</a:t>
            </a:r>
          </a:p>
          <a:p>
            <a:pPr lvl="1"/>
            <a:r>
              <a:rPr lang="de-CH"/>
              <a:t>des Lehrplans Volksschule Thurgau,</a:t>
            </a:r>
          </a:p>
          <a:p>
            <a:pPr lvl="1"/>
            <a:r>
              <a:rPr lang="de-CH"/>
              <a:t>der Stundentafeln und </a:t>
            </a:r>
          </a:p>
          <a:p>
            <a:pPr lvl="1"/>
            <a:r>
              <a:rPr lang="de-CH"/>
              <a:t>des Beurteilungsreglements</a:t>
            </a:r>
            <a:r>
              <a:rPr lang="de-CH" smtClean="0"/>
              <a:t>. </a:t>
            </a:r>
            <a:endParaRPr lang="de-CH"/>
          </a:p>
          <a:p>
            <a:r>
              <a:rPr lang="de-CH"/>
              <a:t>Projektorganisation</a:t>
            </a:r>
          </a:p>
          <a:p>
            <a:r>
              <a:rPr lang="de-CH" smtClean="0"/>
              <a:t>Dauer</a:t>
            </a:r>
            <a:r>
              <a:rPr lang="de-CH"/>
              <a:t>: 1. April bis 30. Juni 2016 </a:t>
            </a:r>
            <a:endParaRPr lang="de-CH" smtClean="0"/>
          </a:p>
          <a:p>
            <a:endParaRPr lang="de-CH"/>
          </a:p>
          <a:p>
            <a:r>
              <a:rPr lang="de-CH"/>
              <a:t>3. Vernehmlassung, zahlreiche Änderungen aufgenommen, </a:t>
            </a:r>
            <a:br>
              <a:rPr lang="de-CH"/>
            </a:br>
            <a:r>
              <a:rPr lang="de-CH"/>
              <a:t>breit abgestützt</a:t>
            </a:r>
          </a:p>
          <a:p>
            <a:endParaRPr lang="de-CH" smtClean="0"/>
          </a:p>
          <a:p>
            <a:pPr marL="0" indent="0">
              <a:buNone/>
            </a:pPr>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5</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245489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Vernehmlassungskreis</a:t>
            </a:r>
            <a:endParaRPr lang="de-CH"/>
          </a:p>
        </p:txBody>
      </p:sp>
      <p:sp>
        <p:nvSpPr>
          <p:cNvPr id="3" name="Inhaltsplatzhalter 2"/>
          <p:cNvSpPr>
            <a:spLocks noGrp="1"/>
          </p:cNvSpPr>
          <p:nvPr>
            <p:ph idx="1"/>
          </p:nvPr>
        </p:nvSpPr>
        <p:spPr/>
        <p:txBody>
          <a:bodyPr/>
          <a:lstStyle/>
          <a:p>
            <a:r>
              <a:rPr lang="de-CH"/>
              <a:t>Zur Vernehmlassung </a:t>
            </a:r>
            <a:r>
              <a:rPr lang="de-CH" smtClean="0"/>
              <a:t>Eingeladene:</a:t>
            </a:r>
          </a:p>
          <a:p>
            <a:pPr lvl="1"/>
            <a:r>
              <a:rPr lang="de-CH" smtClean="0"/>
              <a:t>die im Grossen Rat vertretenen Parteien (9)</a:t>
            </a:r>
          </a:p>
          <a:p>
            <a:pPr lvl="1"/>
            <a:r>
              <a:rPr lang="de-CH" smtClean="0"/>
              <a:t>Bildungsverbände VTGS, VSLTG und Bildung Thurgau </a:t>
            </a:r>
          </a:p>
          <a:p>
            <a:pPr lvl="1"/>
            <a:r>
              <a:rPr lang="de-CH" smtClean="0"/>
              <a:t>Pädagogische Hochschule Thurgau</a:t>
            </a:r>
          </a:p>
          <a:p>
            <a:pPr lvl="1"/>
            <a:r>
              <a:rPr lang="de-CH" smtClean="0"/>
              <a:t>Verband Trägerschaften Sonderschulen und Musikschulen</a:t>
            </a:r>
          </a:p>
          <a:p>
            <a:pPr lvl="1"/>
            <a:r>
              <a:rPr lang="de-CH" smtClean="0"/>
              <a:t>Evang. und kath. Landeskirche</a:t>
            </a:r>
          </a:p>
          <a:p>
            <a:pPr lvl="1"/>
            <a:r>
              <a:rPr lang="de-CH" smtClean="0"/>
              <a:t>Wirtschaft, Gewerbe, Landwirtschaft (IHK, TGV, VTL, TGGB)</a:t>
            </a:r>
          </a:p>
          <a:p>
            <a:pPr lvl="1"/>
            <a:r>
              <a:rPr lang="de-CH" smtClean="0"/>
              <a:t>Privatschulen, TAGEO, Psychomotoriktherapie, Berufsverband Logopäden, Perspektive Thurgau, Kommission Jugendfragen</a:t>
            </a:r>
          </a:p>
          <a:p>
            <a:pPr lvl="1"/>
            <a:r>
              <a:rPr lang="de-CH" smtClean="0"/>
              <a:t>Departemente und Staatskanzlei Kanton Thurgau </a:t>
            </a:r>
          </a:p>
          <a:p>
            <a:r>
              <a:rPr lang="de-CH" smtClean="0"/>
              <a:t>Eine Antwort pro Eingeladene/r </a:t>
            </a:r>
          </a:p>
          <a:p>
            <a:pPr lvl="1"/>
            <a:endParaRPr lang="de-CH"/>
          </a:p>
          <a:p>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6</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3288521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pPr>
              <a:lnSpc>
                <a:spcPct val="100000"/>
              </a:lnSpc>
            </a:pPr>
            <a:r>
              <a:rPr lang="de-CH" sz="3600" smtClean="0"/>
              <a:t>Vernehmlassungsunterlagen</a:t>
            </a:r>
            <a:br>
              <a:rPr lang="de-CH" sz="3600" smtClean="0"/>
            </a:br>
            <a:r>
              <a:rPr lang="de-CH" sz="3600" smtClean="0"/>
              <a:t/>
            </a:r>
            <a:br>
              <a:rPr lang="de-CH" sz="3600" smtClean="0"/>
            </a:br>
            <a:endParaRPr lang="de-CH" sz="3600"/>
          </a:p>
        </p:txBody>
      </p:sp>
    </p:spTree>
    <p:extLst>
      <p:ext uri="{BB962C8B-B14F-4D97-AF65-F5344CB8AC3E}">
        <p14:creationId xmlns:p14="http://schemas.microsoft.com/office/powerpoint/2010/main" val="209834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Lehrplan Volksschule Thurgau</a:t>
            </a:r>
            <a:endParaRPr lang="de-CH"/>
          </a:p>
        </p:txBody>
      </p:sp>
      <p:sp>
        <p:nvSpPr>
          <p:cNvPr id="3" name="Inhaltsplatzhalter 2"/>
          <p:cNvSpPr>
            <a:spLocks noGrp="1"/>
          </p:cNvSpPr>
          <p:nvPr>
            <p:ph idx="1"/>
          </p:nvPr>
        </p:nvSpPr>
        <p:spPr/>
        <p:txBody>
          <a:bodyPr/>
          <a:lstStyle/>
          <a:p>
            <a:pPr marL="0" indent="0">
              <a:buNone/>
            </a:pPr>
            <a:r>
              <a:rPr lang="de-CH" smtClean="0">
                <a:solidFill>
                  <a:srgbClr val="00B050"/>
                </a:solidFill>
              </a:rPr>
              <a:t>Unterlagen: http://vernehmlassungtg.lehrplan.ch / Bericht «Lehrplan»</a:t>
            </a:r>
            <a:endParaRPr lang="de-CH">
              <a:solidFill>
                <a:srgbClr val="00B050"/>
              </a:solidFill>
            </a:endParaRPr>
          </a:p>
          <a:p>
            <a:pPr marL="0" indent="0">
              <a:buNone/>
            </a:pPr>
            <a:endParaRPr lang="de-CH"/>
          </a:p>
          <a:p>
            <a:pPr marL="0" indent="0">
              <a:buNone/>
            </a:pPr>
            <a:r>
              <a:rPr lang="de-CH"/>
              <a:t>Grundsätze bei der Anpassung der Lehrplanvorlage 21:</a:t>
            </a:r>
          </a:p>
          <a:p>
            <a:r>
              <a:rPr lang="de-CH"/>
              <a:t>spezifisch auf Bedürfnisse der Thurgauer Volksschule hin überprüft und angepasst</a:t>
            </a:r>
          </a:p>
          <a:p>
            <a:r>
              <a:rPr lang="de-CH"/>
              <a:t>unveränderte Übernahme aller Kompetenzaufbauten </a:t>
            </a:r>
            <a:br>
              <a:rPr lang="de-CH"/>
            </a:br>
            <a:r>
              <a:rPr lang="de-CH"/>
              <a:t>Ausnahmen: Französisch, drei K-beschreibungen im 1. </a:t>
            </a:r>
            <a:r>
              <a:rPr lang="de-CH" smtClean="0"/>
              <a:t>Zyklus</a:t>
            </a:r>
          </a:p>
          <a:p>
            <a:endParaRPr lang="de-CH"/>
          </a:p>
          <a:p>
            <a:pPr marL="0" indent="0">
              <a:buNone/>
            </a:pPr>
            <a:r>
              <a:rPr lang="de-CH" smtClean="0">
                <a:sym typeface="Wingdings" panose="05000000000000000000" pitchFamily="2" charset="2"/>
              </a:rPr>
              <a:t> k</a:t>
            </a:r>
            <a:r>
              <a:rPr lang="de-CH" smtClean="0"/>
              <a:t>onsequent </a:t>
            </a:r>
            <a:r>
              <a:rPr lang="de-CH"/>
              <a:t>umgesetzter </a:t>
            </a:r>
            <a:r>
              <a:rPr lang="de-CH" smtClean="0"/>
              <a:t>Kantonsauftritt </a:t>
            </a:r>
            <a:endParaRPr lang="de-CH"/>
          </a:p>
          <a:p>
            <a:endParaRPr lang="de-CH"/>
          </a:p>
          <a:p>
            <a:pPr marL="0" indent="0">
              <a:buNone/>
            </a:pPr>
            <a:endParaRPr lang="de-CH"/>
          </a:p>
        </p:txBody>
      </p:sp>
      <p:sp>
        <p:nvSpPr>
          <p:cNvPr id="7" name="Foliennummernplatzhalter 6"/>
          <p:cNvSpPr>
            <a:spLocks noGrp="1"/>
          </p:cNvSpPr>
          <p:nvPr>
            <p:ph type="sldNum" sz="quarter" idx="12"/>
          </p:nvPr>
        </p:nvSpPr>
        <p:spPr/>
        <p:txBody>
          <a:bodyPr/>
          <a:lstStyle/>
          <a:p>
            <a:pPr>
              <a:defRPr/>
            </a:pPr>
            <a:fld id="{8930AA3C-CB99-48F8-97CB-83F467B36BBF}" type="slidenum">
              <a:rPr lang="de-CH" smtClean="0"/>
              <a:pPr>
                <a:defRPr/>
              </a:pPr>
              <a:t>8</a:t>
            </a:fld>
            <a:endParaRPr lang="de-CH"/>
          </a:p>
        </p:txBody>
      </p:sp>
      <p:sp>
        <p:nvSpPr>
          <p:cNvPr id="8" name="Fußzeilenplatzhalter 7"/>
          <p:cNvSpPr>
            <a:spLocks noGrp="1"/>
          </p:cNvSpPr>
          <p:nvPr>
            <p:ph type="ftr" sz="quarter" idx="11"/>
          </p:nvPr>
        </p:nvSpPr>
        <p:spPr/>
        <p:txBody>
          <a:bodyPr/>
          <a:lstStyle/>
          <a:p>
            <a:pPr>
              <a:defRPr/>
            </a:pPr>
            <a:r>
              <a:rPr lang="de-CH" smtClean="0"/>
              <a:t>Informationen Amt für Volksschule zur VNL Lehrplan Volksschule Thurgau</a:t>
            </a:r>
            <a:endParaRPr lang="de-CH"/>
          </a:p>
        </p:txBody>
      </p:sp>
      <p:sp>
        <p:nvSpPr>
          <p:cNvPr id="4" name="Datumsplatzhalter 3"/>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289330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endParaRPr lang="de-CH"/>
          </a:p>
        </p:txBody>
      </p:sp>
      <p:sp>
        <p:nvSpPr>
          <p:cNvPr id="9" name="Textfeld 8"/>
          <p:cNvSpPr txBox="1"/>
          <p:nvPr/>
        </p:nvSpPr>
        <p:spPr>
          <a:xfrm>
            <a:off x="539552" y="332656"/>
            <a:ext cx="8424936" cy="1208023"/>
          </a:xfrm>
          <a:prstGeom prst="rect">
            <a:avLst/>
          </a:prstGeom>
          <a:solidFill>
            <a:schemeClr val="bg1"/>
          </a:solidFill>
        </p:spPr>
        <p:txBody>
          <a:bodyPr wrap="square" rtlCol="0">
            <a:spAutoFit/>
          </a:bodyPr>
          <a:lstStyle/>
          <a:p>
            <a:endParaRPr lang="de-CH" smtClean="0"/>
          </a:p>
          <a:p>
            <a:endParaRPr lang="de-CH"/>
          </a:p>
          <a:p>
            <a:endParaRPr lang="de-CH"/>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6632"/>
            <a:ext cx="4687398" cy="66454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Foliennummernplatzhalter 2"/>
          <p:cNvSpPr>
            <a:spLocks noGrp="1"/>
          </p:cNvSpPr>
          <p:nvPr>
            <p:ph type="sldNum" sz="quarter" idx="12"/>
          </p:nvPr>
        </p:nvSpPr>
        <p:spPr/>
        <p:txBody>
          <a:bodyPr/>
          <a:lstStyle/>
          <a:p>
            <a:pPr>
              <a:defRPr/>
            </a:pPr>
            <a:fld id="{8930AA3C-CB99-48F8-97CB-83F467B36BBF}" type="slidenum">
              <a:rPr lang="de-CH" smtClean="0"/>
              <a:pPr>
                <a:defRPr/>
              </a:pPr>
              <a:t>9</a:t>
            </a:fld>
            <a:endParaRPr lang="de-CH"/>
          </a:p>
        </p:txBody>
      </p:sp>
      <p:sp>
        <p:nvSpPr>
          <p:cNvPr id="2" name="Datumsplatzhalter 1"/>
          <p:cNvSpPr>
            <a:spLocks noGrp="1"/>
          </p:cNvSpPr>
          <p:nvPr>
            <p:ph type="dt" sz="half" idx="10"/>
          </p:nvPr>
        </p:nvSpPr>
        <p:spPr/>
        <p:txBody>
          <a:bodyPr/>
          <a:lstStyle/>
          <a:p>
            <a:pPr>
              <a:defRPr/>
            </a:pPr>
            <a:r>
              <a:rPr lang="de-DE" smtClean="0"/>
              <a:t>April 2016</a:t>
            </a:r>
            <a:endParaRPr lang="de-CH"/>
          </a:p>
        </p:txBody>
      </p:sp>
    </p:spTree>
    <p:extLst>
      <p:ext uri="{BB962C8B-B14F-4D97-AF65-F5344CB8AC3E}">
        <p14:creationId xmlns:p14="http://schemas.microsoft.com/office/powerpoint/2010/main" val="4074320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Benutzerdefiniert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1218A"/>
      </a:hlink>
      <a:folHlink>
        <a:srgbClr val="7777DE"/>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de-CH" sz="25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de-CH" sz="2500" b="1" i="0" u="none" strike="noStrike" cap="none" normalizeH="0" baseline="0" smtClean="0">
            <a:ln>
              <a:noFill/>
            </a:ln>
            <a:solidFill>
              <a:schemeClr val="tx2"/>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Informationsveranstaltung zur VNL Lehrplan Volksschule Thurgau (Webversion)"/>
    <f:field ref="objsubject" par="" edit="true" text=""/>
    <f:field ref="objcreatedby" par="" text="Bachmann AVK, Sandra"/>
    <f:field ref="objcreatedat" par="" text="19.04.2016 07:52:25"/>
    <f:field ref="objchangedby" par="" text="Bachmann AVK, Sandra"/>
    <f:field ref="objmodifiedat" par="" text="19.04.2016 18:25:02"/>
    <f:field ref="doc_FSCFOLIO_1_1001_FieldDocumentNumber" par="" text=""/>
    <f:field ref="doc_FSCFOLIO_1_1001_FieldSubject" par="" edit="true" text=""/>
    <f:field ref="FSCFOLIO_1_1001_FieldCurrentUser" par="" text="Sandra Bachmann AVK"/>
    <f:field ref="CCAPRECONFIG_15_1001_Objektname" par="" edit="true" text="Informationsveranstaltung zur VNL Lehrplan Volksschule Thurgau (Webversion)"/>
    <f:field ref="CHPRECONFIG_1_1001_Objektname" par="" edit="true" text="Informationsveranstaltung zur VNL Lehrplan Volksschule Thurgau (Webversion)"/>
  </f:record>
  <f:display par="" text="...">
    <f:field ref="FSCFOLIO_1_1001_FieldCurrentUser" text="Aktueller Benutzer"/>
    <f:field ref="objcreatedat" text="Erzeugt am/um"/>
    <f:field ref="objcreatedby" text="Erzeugt von"/>
    <f:field ref="objmodifiedat" text="Letzte Änderung am/um"/>
    <f:field ref="objchangedby" text="Letzte Änderung von"/>
    <f:field ref="objname" text="Name"/>
    <f:field ref="objsubject" text="Objektbetreff"/>
    <f:field ref="CCAPRECONFIG_15_1001_Objektname" text="Objektname"/>
    <f:field ref="CHPRECONFIG_1_1001_Objektname" text="Objektname"/>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3391</Words>
  <Application>Microsoft Office PowerPoint</Application>
  <PresentationFormat>Bildschirmpräsentation (4:3)</PresentationFormat>
  <Paragraphs>529</Paragraphs>
  <Slides>40</Slides>
  <Notes>40</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40</vt:i4>
      </vt:variant>
    </vt:vector>
  </HeadingPairs>
  <TitlesOfParts>
    <vt:vector size="43" baseType="lpstr">
      <vt:lpstr>Standarddesign</vt:lpstr>
      <vt:lpstr>Benutzerdefiniertes Design</vt:lpstr>
      <vt:lpstr>Dokument</vt:lpstr>
      <vt:lpstr>Informationen zur Vernehmlassung Lehrplan Volksschule Thurgau  </vt:lpstr>
      <vt:lpstr>Auftrag Regierungsrat (RRB Nr. 1032, 18.12.12) </vt:lpstr>
      <vt:lpstr>Zum Auftakt der kantonalen Vernehmlassung</vt:lpstr>
      <vt:lpstr>Projektorganisation </vt:lpstr>
      <vt:lpstr>Zum Auftakt der kantonalen Vernehmlassung</vt:lpstr>
      <vt:lpstr>Vernehmlassungskreis</vt:lpstr>
      <vt:lpstr>Vernehmlassungsunterlagen  </vt:lpstr>
      <vt:lpstr>Lehrplan Volksschule Thurgau</vt:lpstr>
      <vt:lpstr>PowerPoint-Präsentation</vt:lpstr>
      <vt:lpstr>Lehrplan Volksschule Thurgau: Wichtiges im Überblick</vt:lpstr>
      <vt:lpstr>Französisch 2. Fremdsprache</vt:lpstr>
      <vt:lpstr>Besonderheit des Lehrplans Volksschule Thurgau</vt:lpstr>
      <vt:lpstr>Stundentafeln </vt:lpstr>
      <vt:lpstr>Fachliche Schwerpunkte in der neuen Stundentafel </vt:lpstr>
      <vt:lpstr>Stundentafel 1. Zyklus </vt:lpstr>
      <vt:lpstr>Stundentafel 2. Zyklus </vt:lpstr>
      <vt:lpstr>Stundentafel 3. Zyklus </vt:lpstr>
      <vt:lpstr>Wirtschaft, Arbeit, Haushalt (WAH)</vt:lpstr>
      <vt:lpstr>Stundentafel  Sekundarschule</vt:lpstr>
      <vt:lpstr>Beurteilung</vt:lpstr>
      <vt:lpstr>Zweidimensionale Leistungsbewertung</vt:lpstr>
      <vt:lpstr>Beurteilungstool</vt:lpstr>
      <vt:lpstr>Kompetenzprofil Mathematik im Zeugnis eines 6. Klässlers (schematisch)</vt:lpstr>
      <vt:lpstr>Beurteilungsbogen </vt:lpstr>
      <vt:lpstr>Kindergarten: Einschätzung zu den Entwicklungsbereichen </vt:lpstr>
      <vt:lpstr>Primarschule 1./2. Klasse: Einschätzung zu den Fachbereichen + LAS</vt:lpstr>
      <vt:lpstr>Sekundarschule:  Zeugnis Fachbereiche </vt:lpstr>
      <vt:lpstr>Beurteilungsreglement</vt:lpstr>
      <vt:lpstr>Ausblick und Fazit </vt:lpstr>
      <vt:lpstr>Nächste Schritte im kantonalen Einführungsprojekt </vt:lpstr>
      <vt:lpstr>Materialien zur Information und Kommunikation </vt:lpstr>
      <vt:lpstr>Fazit</vt:lpstr>
      <vt:lpstr>PowerPoint-Präsentation</vt:lpstr>
      <vt:lpstr>Weitere Informationen  </vt:lpstr>
      <vt:lpstr>Reservefolien</vt:lpstr>
      <vt:lpstr>Finanzierung Stundentafel Kindergarten </vt:lpstr>
      <vt:lpstr>Finanzierung Stundentafel Primarschule</vt:lpstr>
      <vt:lpstr>Fazit Finanzierung Kindergarten und Primarstufe </vt:lpstr>
      <vt:lpstr>Finanzierung Stundentafel Sekundarstufe I </vt:lpstr>
      <vt:lpstr>Fazit Finanzierung Sekundarstufe 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Tropea Roberto</dc:creator>
  <cp:lastModifiedBy>avkbac</cp:lastModifiedBy>
  <cp:revision>362</cp:revision>
  <cp:lastPrinted>2016-04-12T13:53:15Z</cp:lastPrinted>
  <dcterms:modified xsi:type="dcterms:W3CDTF">2016-04-21T11:03:29Z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LOCALSW@2103.100:User_Login_red">
    <vt:lpwstr>avkbac@TG.CH</vt:lpwstr>
  </property>
  <property fmtid="{D5CDD505-2E9C-101B-9397-08002B2CF9AE}" pid="3" name="FSC#FSCIBISDOCPROPS@15.1400:ReferredBarCode">
    <vt:lpwstr/>
  </property>
  <property fmtid="{D5CDD505-2E9C-101B-9397-08002B2CF9AE}" pid="4" name="FSC#FSCIBISDOCPROPS@15.1400:CreatedBy">
    <vt:lpwstr>Sandra Bachmann AVK</vt:lpwstr>
  </property>
  <property fmtid="{D5CDD505-2E9C-101B-9397-08002B2CF9AE}" pid="5" name="FSC#FSCIBISDOCPROPS@15.1400:CreatedAt">
    <vt:lpwstr>19.04.2016</vt:lpwstr>
  </property>
  <property fmtid="{D5CDD505-2E9C-101B-9397-08002B2CF9AE}" pid="6" name="FSC#FSCIBISDOCPROPS@15.1400:BGMDiagnoseDetail">
    <vt:lpwstr> </vt:lpwstr>
  </property>
  <property fmtid="{D5CDD505-2E9C-101B-9397-08002B2CF9AE}" pid="7" name="FSC#FSCIBISDOCPROPS@15.1400:BGMDiagnoseAdd">
    <vt:lpwstr> </vt:lpwstr>
  </property>
  <property fmtid="{D5CDD505-2E9C-101B-9397-08002B2CF9AE}" pid="8" name="FSC#FSCIBISDOCPROPS@15.1400:BGMDiagnose">
    <vt:lpwstr> </vt:lpwstr>
  </property>
  <property fmtid="{D5CDD505-2E9C-101B-9397-08002B2CF9AE}" pid="9" name="FSC#FSCIBISDOCPROPS@15.1400:BGMBirthday">
    <vt:lpwstr> </vt:lpwstr>
  </property>
  <property fmtid="{D5CDD505-2E9C-101B-9397-08002B2CF9AE}" pid="10" name="FSC#FSCIBISDOCPROPS@15.1400:BGMZIP">
    <vt:lpwstr> </vt:lpwstr>
  </property>
  <property fmtid="{D5CDD505-2E9C-101B-9397-08002B2CF9AE}" pid="11" name="FSC#FSCIBISDOCPROPS@15.1400:BGMFirstName">
    <vt:lpwstr> </vt:lpwstr>
  </property>
  <property fmtid="{D5CDD505-2E9C-101B-9397-08002B2CF9AE}" pid="12" name="FSC#FSCIBISDOCPROPS@15.1400:BGMName">
    <vt:lpwstr> </vt:lpwstr>
  </property>
  <property fmtid="{D5CDD505-2E9C-101B-9397-08002B2CF9AE}" pid="13" name="FSC#LOCALSW@2103.100:BarCodeDossierRef">
    <vt:lpwstr>AVK/04.01.23.02.02/2015/00135</vt:lpwstr>
  </property>
  <property fmtid="{D5CDD505-2E9C-101B-9397-08002B2CF9AE}" pid="14" name="FSC#LOCALSW@2103.100:BarCodeTopLevelDossierTitel">
    <vt:lpwstr>Vernehmlassung Lehrplan Volksschule Thurgau (2016)</vt:lpwstr>
  </property>
  <property fmtid="{D5CDD505-2E9C-101B-9397-08002B2CF9AE}" pid="15" name="FSC#LOCALSW@2103.100:BarCodeTopLevelDossierName">
    <vt:lpwstr>0135/2015/AVK Vernehmlassung Lehrplan Volksschule Thurgau (2016)</vt:lpwstr>
  </property>
  <property fmtid="{D5CDD505-2E9C-101B-9397-08002B2CF9AE}" pid="16" name="FSC#LOCALSW@2103.100:BarCodeOwnerSubFile">
    <vt:lpwstr>Bachmann AVK</vt:lpwstr>
  </property>
  <property fmtid="{D5CDD505-2E9C-101B-9397-08002B2CF9AE}" pid="17" name="FSC#LOCALSW@2103.100:BarCodeTitleSubFile">
    <vt:lpwstr>Informationsveranstaltungen </vt:lpwstr>
  </property>
  <property fmtid="{D5CDD505-2E9C-101B-9397-08002B2CF9AE}" pid="18" name="FSC#LOCALSW@2103.100:BarCodeTopLevelSubfileTitle">
    <vt:lpwstr>Informationsveranstaltungen  (014)</vt:lpwstr>
  </property>
  <property fmtid="{D5CDD505-2E9C-101B-9397-08002B2CF9AE}" pid="19" name="FSC#FSCIBISDOCPROPS@15.1400:Container">
    <vt:lpwstr>COO.2103.100.2.6083230</vt:lpwstr>
  </property>
  <property fmtid="{D5CDD505-2E9C-101B-9397-08002B2CF9AE}" pid="20" name="FSC#FSCIBISDOCPROPS@15.1400:ObjectCOOAddress">
    <vt:lpwstr>COO.2103.100.2.6083230</vt:lpwstr>
  </property>
  <property fmtid="{D5CDD505-2E9C-101B-9397-08002B2CF9AE}" pid="21" name="FSC#LOCALSW@2103.100:TopLevelSubfileAddress">
    <vt:lpwstr>Nicht verfügbar</vt:lpwstr>
  </property>
  <property fmtid="{D5CDD505-2E9C-101B-9397-08002B2CF9AE}" pid="22" name="FSC#COOELAK@1.1001:SettlementApprovedAt">
    <vt:lpwstr/>
  </property>
  <property fmtid="{D5CDD505-2E9C-101B-9397-08002B2CF9AE}" pid="23" name="FSC#FSCIBISDOCPROPS@15.1400:Subject">
    <vt:lpwstr>Nicht verfügbar</vt:lpwstr>
  </property>
  <property fmtid="{D5CDD505-2E9C-101B-9397-08002B2CF9AE}" pid="24" name="FSC#FSCIBISDOCPROPS@15.1400:TopLevelDossierNumber">
    <vt:lpwstr>135</vt:lpwstr>
  </property>
  <property fmtid="{D5CDD505-2E9C-101B-9397-08002B2CF9AE}" pid="25" name="FSC#COOELAK@1.1001:RefBarCode">
    <vt:lpwstr>*COO.2103.100.7.1046295*</vt:lpwstr>
  </property>
  <property fmtid="{D5CDD505-2E9C-101B-9397-08002B2CF9AE}" pid="26" name="FSC#COOELAK@1.1001:ProcessResponsibleFax">
    <vt:lpwstr/>
  </property>
  <property fmtid="{D5CDD505-2E9C-101B-9397-08002B2CF9AE}" pid="27" name="FSC#COOELAK@1.1001:FileRefYear">
    <vt:lpwstr>2015</vt:lpwstr>
  </property>
  <property fmtid="{D5CDD505-2E9C-101B-9397-08002B2CF9AE}" pid="28" name="FSC#COOELAK@1.1001:Subject">
    <vt:lpwstr/>
  </property>
  <property fmtid="{D5CDD505-2E9C-101B-9397-08002B2CF9AE}" pid="29" name="FSC#FSCIBISDOCPROPS@15.1400:TitleSubFile">
    <vt:lpwstr>Informationsveranstaltungen </vt:lpwstr>
  </property>
  <property fmtid="{D5CDD505-2E9C-101B-9397-08002B2CF9AE}" pid="30" name="FSC#COOELAK@1.1001:OU">
    <vt:lpwstr>Amt für Volksschule, Amtsleitung (AVK)</vt:lpwstr>
  </property>
  <property fmtid="{D5CDD505-2E9C-101B-9397-08002B2CF9AE}" pid="31" name="FSC#COOELAK@1.1001:ProcessResponsiblePhone">
    <vt:lpwstr/>
  </property>
  <property fmtid="{D5CDD505-2E9C-101B-9397-08002B2CF9AE}" pid="32" name="FSC#COOELAK@1.1001:Owner">
    <vt:lpwstr>Bachmann AVK Sandra (Frauenfeld)</vt:lpwstr>
  </property>
  <property fmtid="{D5CDD505-2E9C-101B-9397-08002B2CF9AE}" pid="33" name="FSC#COOELAK@1.1001:ProcessResponsible">
    <vt:lpwstr/>
  </property>
  <property fmtid="{D5CDD505-2E9C-101B-9397-08002B2CF9AE}" pid="34" name="FSC#FSCIBISDOCPROPS@15.1400:GroupShortName">
    <vt:lpwstr>AVK_SCE</vt:lpwstr>
  </property>
  <property fmtid="{D5CDD505-2E9C-101B-9397-08002B2CF9AE}" pid="35" name="FSC#COOELAK@1.1001:FileReference">
    <vt:lpwstr>AVK/04.01.23.02.02/2015/00135</vt:lpwstr>
  </property>
  <property fmtid="{D5CDD505-2E9C-101B-9397-08002B2CF9AE}" pid="36" name="FSC$NOVIRTUALATTRS">
    <vt:lpwstr/>
  </property>
  <property fmtid="{D5CDD505-2E9C-101B-9397-08002B2CF9AE}" pid="37" name="FSC#FSCIBISDOCPROPS@15.1400:Objectname">
    <vt:lpwstr>Informationsveranstaltung zur VNL Lehrplan Volksschule Thurgau (Webversion)</vt:lpwstr>
  </property>
  <property fmtid="{D5CDD505-2E9C-101B-9397-08002B2CF9AE}" pid="38" name="FSC#COOELAK@1.1001:FileRefOrdinal">
    <vt:lpwstr>135</vt:lpwstr>
  </property>
  <property fmtid="{D5CDD505-2E9C-101B-9397-08002B2CF9AE}" pid="39" name="FSC#ELAKGOV@1.1001:PersonalSubjAddress">
    <vt:lpwstr/>
  </property>
  <property fmtid="{D5CDD505-2E9C-101B-9397-08002B2CF9AE}" pid="40" name="FSC#COOELAK@1.1001:DispatchedBy">
    <vt:lpwstr/>
  </property>
  <property fmtid="{D5CDD505-2E9C-101B-9397-08002B2CF9AE}" pid="41" name="FSC#COOELAK@1.1001:CreatedAt">
    <vt:lpwstr>19.04.2016</vt:lpwstr>
  </property>
  <property fmtid="{D5CDD505-2E9C-101B-9397-08002B2CF9AE}" pid="42" name="FSC#FSCIBISDOCPROPS@15.1400:TopLevelSubjectGroupPosNumber">
    <vt:lpwstr>04.01.23.02.02</vt:lpwstr>
  </property>
  <property fmtid="{D5CDD505-2E9C-101B-9397-08002B2CF9AE}" pid="43" name="FSC#COOELAK@1.1001:DispatchedAt">
    <vt:lpwstr/>
  </property>
  <property fmtid="{D5CDD505-2E9C-101B-9397-08002B2CF9AE}" pid="44" name="FSC$NOPARSEFILE">
    <vt:lpwstr/>
  </property>
  <property fmtid="{D5CDD505-2E9C-101B-9397-08002B2CF9AE}" pid="45" name="FSC$NOUSEREXPRESSIONS">
    <vt:lpwstr/>
  </property>
  <property fmtid="{D5CDD505-2E9C-101B-9397-08002B2CF9AE}" pid="46" name="FSC#FSCIBISDOCPROPS@15.1400:TopLevelSubfileName">
    <vt:lpwstr>Informationsveranstaltungen  (014)</vt:lpwstr>
  </property>
  <property fmtid="{D5CDD505-2E9C-101B-9397-08002B2CF9AE}" pid="47" name="FSC#COOELAK@1.1001:OwnerFaxExtension">
    <vt:lpwstr>+41 58 345 74 31</vt:lpwstr>
  </property>
  <property fmtid="{D5CDD505-2E9C-101B-9397-08002B2CF9AE}" pid="48" name="FSC#COOSYSTEM@1.1:Container">
    <vt:lpwstr>COO.2103.100.2.6083230</vt:lpwstr>
  </property>
  <property fmtid="{D5CDD505-2E9C-101B-9397-08002B2CF9AE}" pid="49" name="FSC#ELAKGOV@1.1001:PersonalSubjSalutation">
    <vt:lpwstr/>
  </property>
  <property fmtid="{D5CDD505-2E9C-101B-9397-08002B2CF9AE}" pid="50" name="FSC#COOELAK@1.1001:ExternalRef">
    <vt:lpwstr/>
  </property>
  <property fmtid="{D5CDD505-2E9C-101B-9397-08002B2CF9AE}" pid="51" name="FSC#COOELAK@1.1001:FileRefBarCode">
    <vt:lpwstr>*AVK/04.01.23.02.02/2015/00135*</vt:lpwstr>
  </property>
  <property fmtid="{D5CDD505-2E9C-101B-9397-08002B2CF9AE}" pid="52" name="FSC#FSCIBISDOCPROPS@15.1400:Owner">
    <vt:lpwstr>Bachmann AVK, Sandra</vt:lpwstr>
  </property>
  <property fmtid="{D5CDD505-2E9C-101B-9397-08002B2CF9AE}" pid="53" name="FSC#COOELAK@1.1001:OwnerExtension">
    <vt:lpwstr>+41 58 345 58 10</vt:lpwstr>
  </property>
  <property fmtid="{D5CDD505-2E9C-101B-9397-08002B2CF9AE}" pid="54" name="FSC#COOELAK@1.1001:BaseNumber">
    <vt:lpwstr>04.01.23.02.02</vt:lpwstr>
  </property>
  <property fmtid="{D5CDD505-2E9C-101B-9397-08002B2CF9AE}" pid="55" name="FSC#COOELAK@1.1001:ApprovedBy">
    <vt:lpwstr/>
  </property>
  <property fmtid="{D5CDD505-2E9C-101B-9397-08002B2CF9AE}" pid="56" name="FSC#COOELAK@1.1001:ApproverFirstName">
    <vt:lpwstr/>
  </property>
  <property fmtid="{D5CDD505-2E9C-101B-9397-08002B2CF9AE}" pid="57" name="FSC#COOELAK@1.1001:ApprovedAt">
    <vt:lpwstr/>
  </property>
  <property fmtid="{D5CDD505-2E9C-101B-9397-08002B2CF9AE}" pid="58" name="FSC#FSCIBISDOCPROPS@15.1400:OwnerAbbreviation">
    <vt:lpwstr/>
  </property>
  <property fmtid="{D5CDD505-2E9C-101B-9397-08002B2CF9AE}" pid="59" name="FSC#FSCIBISDOCPROPS@15.1400:TopLevelSubfileNumber">
    <vt:lpwstr>14</vt:lpwstr>
  </property>
  <property fmtid="{D5CDD505-2E9C-101B-9397-08002B2CF9AE}" pid="60" name="FSC#COOELAK@1.1001:Organization">
    <vt:lpwstr/>
  </property>
  <property fmtid="{D5CDD505-2E9C-101B-9397-08002B2CF9AE}" pid="61" name="FSC#COOELAK@1.1001:ObjBarCode">
    <vt:lpwstr>*COO.2103.100.2.6083230*</vt:lpwstr>
  </property>
  <property fmtid="{D5CDD505-2E9C-101B-9397-08002B2CF9AE}" pid="62" name="FSC#COOELAK@1.1001:IncomingSubject">
    <vt:lpwstr/>
  </property>
  <property fmtid="{D5CDD505-2E9C-101B-9397-08002B2CF9AE}" pid="63" name="FSC#COOELAK@1.1001:IncomingNumber">
    <vt:lpwstr/>
  </property>
  <property fmtid="{D5CDD505-2E9C-101B-9397-08002B2CF9AE}" pid="64" name="FSC#COOELAK@1.1001:Department">
    <vt:lpwstr>AVK Abteilung Schulentwicklung (AVK_SCE)</vt:lpwstr>
  </property>
  <property fmtid="{D5CDD505-2E9C-101B-9397-08002B2CF9AE}" pid="65" name="FSC#COOELAK@1.1001:Priority">
    <vt:lpwstr> ()</vt:lpwstr>
  </property>
  <property fmtid="{D5CDD505-2E9C-101B-9397-08002B2CF9AE}" pid="66" name="FSC#COOELAK@1.1001:ProcessResponsibleMail">
    <vt:lpwstr/>
  </property>
  <property fmtid="{D5CDD505-2E9C-101B-9397-08002B2CF9AE}" pid="67" name="FSC#COOELAK@1.1001:ApproverTitle">
    <vt:lpwstr/>
  </property>
  <property fmtid="{D5CDD505-2E9C-101B-9397-08002B2CF9AE}" pid="68" name="FSC#ELAKGOV@1.1001:PersonalSubjSurName">
    <vt:lpwstr/>
  </property>
  <property fmtid="{D5CDD505-2E9C-101B-9397-08002B2CF9AE}" pid="69" name="FSC#FSCIBISDOCPROPS@15.1400:TopLevelDossierResponsible">
    <vt:lpwstr>Bachmann AVK, Sandra</vt:lpwstr>
  </property>
  <property fmtid="{D5CDD505-2E9C-101B-9397-08002B2CF9AE}" pid="70" name="FSC#FSCIBISDOCPROPS@15.1400:TopLevelDossierYear">
    <vt:lpwstr>2015</vt:lpwstr>
  </property>
  <property fmtid="{D5CDD505-2E9C-101B-9397-08002B2CF9AE}" pid="71" name="COO$NOUSEREXPRESSIONS">
    <vt:lpwstr/>
  </property>
  <property fmtid="{D5CDD505-2E9C-101B-9397-08002B2CF9AE}" pid="72" name="COO$NOPARSEFILE">
    <vt:lpwstr/>
  </property>
  <property fmtid="{D5CDD505-2E9C-101B-9397-08002B2CF9AE}" pid="73" name="FSC#ELAKGOV@1.1001:PersonalSubjGender">
    <vt:lpwstr/>
  </property>
  <property fmtid="{D5CDD505-2E9C-101B-9397-08002B2CF9AE}" pid="74" name="FSC#FSCIBISDOCPROPS@15.1400:TopLevelDossierName">
    <vt:lpwstr>0135/2015/AVK Vernehmlassung Lehrplan Volksschule Thurgau (2016)</vt:lpwstr>
  </property>
  <property fmtid="{D5CDD505-2E9C-101B-9397-08002B2CF9AE}" pid="75" name="FSC#COOELAK@1.1001:ApproverSurName">
    <vt:lpwstr/>
  </property>
  <property fmtid="{D5CDD505-2E9C-101B-9397-08002B2CF9AE}" pid="76" name="FSC#ELAKGOV@1.1001:PersonalSubjFirstName">
    <vt:lpwstr/>
  </property>
  <property fmtid="{D5CDD505-2E9C-101B-9397-08002B2CF9AE}" pid="77" name="FSC#FSCIBISDOCPROPS@15.1400:TopLevelDossierRespOrgShortname">
    <vt:lpwstr>AVK</vt:lpwstr>
  </property>
  <property fmtid="{D5CDD505-2E9C-101B-9397-08002B2CF9AE}" pid="78" name="FSC#FSCIBISDOCPROPS@15.1400:TopLevelDossierTitel">
    <vt:lpwstr>Vernehmlassung Lehrplan Volksschule Thurgau (2016)</vt:lpwstr>
  </property>
  <property fmtid="{D5CDD505-2E9C-101B-9397-08002B2CF9AE}" pid="79" name="COO$NOVIRTUALATTRS">
    <vt:lpwstr/>
  </property>
  <property fmtid="{D5CDD505-2E9C-101B-9397-08002B2CF9AE}" pid="80" name="FSC#COOELAK@1.1001:FileRefOU">
    <vt:lpwstr>AVK</vt:lpwstr>
  </property>
  <property fmtid="{D5CDD505-2E9C-101B-9397-08002B2CF9AE}" pid="81" name="FSC#COOELAK@1.1001:ExternalDate">
    <vt:lpwstr/>
  </property>
  <property fmtid="{D5CDD505-2E9C-101B-9397-08002B2CF9AE}" pid="82" name="FSC#FSCIBISDOCPROPS@15.1400:RRBNumber">
    <vt:lpwstr>Nicht verfügbar</vt:lpwstr>
  </property>
  <property fmtid="{D5CDD505-2E9C-101B-9397-08002B2CF9AE}" pid="83" name="FSC#FSCIBISDOCPROPS@15.1400:RRSessionDate">
    <vt:lpwstr/>
  </property>
  <property fmtid="{D5CDD505-2E9C-101B-9397-08002B2CF9AE}" pid="84" name="FSC#FSCIBISDOCPROPS@15.1400:DossierRef">
    <vt:lpwstr>AVK/04.01.23.02.02/2015/00135</vt:lpwstr>
  </property>
  <property fmtid="{D5CDD505-2E9C-101B-9397-08002B2CF9AE}" pid="85" name="FSC#COOELAK@1.1001:CurrentUserRolePos">
    <vt:lpwstr>Sachbearbeiter/in</vt:lpwstr>
  </property>
  <property fmtid="{D5CDD505-2E9C-101B-9397-08002B2CF9AE}" pid="86" name="FSC#COOELAK@1.1001:CurrentUserEmail">
    <vt:lpwstr>sandra.bachmann@tg.ch</vt:lpwstr>
  </property>
  <property fmtid="{D5CDD505-2E9C-101B-9397-08002B2CF9AE}" pid="87" name="FSC#LOCALSW@2103.100:TGDOSREI">
    <vt:lpwstr/>
  </property>
  <property fmtid="{D5CDD505-2E9C-101B-9397-08002B2CF9AE}" pid="88" name="FSC#ATSTATECFG@1.1001:Office">
    <vt:lpwstr/>
  </property>
  <property fmtid="{D5CDD505-2E9C-101B-9397-08002B2CF9AE}" pid="89" name="FSC#ATSTATECFG@1.1001:Agent">
    <vt:lpwstr>Sandra Bachmann AVK</vt:lpwstr>
  </property>
  <property fmtid="{D5CDD505-2E9C-101B-9397-08002B2CF9AE}" pid="90" name="FSC#ATSTATECFG@1.1001:AgentPhone">
    <vt:lpwstr>+41 58 345 58 10</vt:lpwstr>
  </property>
  <property fmtid="{D5CDD505-2E9C-101B-9397-08002B2CF9AE}" pid="91" name="FSC#ATSTATECFG@1.1001:DepartmentFax">
    <vt:lpwstr/>
  </property>
  <property fmtid="{D5CDD505-2E9C-101B-9397-08002B2CF9AE}" pid="92" name="FSC#ATSTATECFG@1.1001:DepartmentEmail">
    <vt:lpwstr>leitung.avk@tg.ch</vt:lpwstr>
  </property>
  <property fmtid="{D5CDD505-2E9C-101B-9397-08002B2CF9AE}" pid="93" name="FSC#ATSTATECFG@1.1001:SubfileDate">
    <vt:lpwstr>03.02.2016</vt:lpwstr>
  </property>
  <property fmtid="{D5CDD505-2E9C-101B-9397-08002B2CF9AE}" pid="94" name="FSC#ATSTATECFG@1.1001:SubfileSubject">
    <vt:lpwstr/>
  </property>
  <property fmtid="{D5CDD505-2E9C-101B-9397-08002B2CF9AE}" pid="95" name="FSC#ATSTATECFG@1.1001:DepartmentZipCode">
    <vt:lpwstr>8510</vt:lpwstr>
  </property>
  <property fmtid="{D5CDD505-2E9C-101B-9397-08002B2CF9AE}" pid="96" name="FSC#ATSTATECFG@1.1001:DepartmentCountry">
    <vt:lpwstr>Schweiz</vt:lpwstr>
  </property>
  <property fmtid="{D5CDD505-2E9C-101B-9397-08002B2CF9AE}" pid="97" name="FSC#ATSTATECFG@1.1001:DepartmentCity">
    <vt:lpwstr>Frauenfeld</vt:lpwstr>
  </property>
  <property fmtid="{D5CDD505-2E9C-101B-9397-08002B2CF9AE}" pid="98" name="FSC#ATSTATECFG@1.1001:DepartmentStreet">
    <vt:lpwstr>Spannerstrasse 31</vt:lpwstr>
  </property>
  <property fmtid="{D5CDD505-2E9C-101B-9397-08002B2CF9AE}" pid="99" name="FSC#ATSTATECFG@1.1001:DepartmentDVR">
    <vt:lpwstr/>
  </property>
  <property fmtid="{D5CDD505-2E9C-101B-9397-08002B2CF9AE}" pid="100" name="FSC#ATSTATECFG@1.1001:DepartmentUID">
    <vt:lpwstr>4110</vt:lpwstr>
  </property>
  <property fmtid="{D5CDD505-2E9C-101B-9397-08002B2CF9AE}" pid="101" name="FSC#ATSTATECFG@1.1001:SubfileReference">
    <vt:lpwstr>014</vt:lpwstr>
  </property>
  <property fmtid="{D5CDD505-2E9C-101B-9397-08002B2CF9AE}" pid="102" name="FSC#ATSTATECFG@1.1001:Clause">
    <vt:lpwstr/>
  </property>
  <property fmtid="{D5CDD505-2E9C-101B-9397-08002B2CF9AE}" pid="103" name="FSC#ATSTATECFG@1.1001:ApprovedSignature">
    <vt:lpwstr/>
  </property>
  <property fmtid="{D5CDD505-2E9C-101B-9397-08002B2CF9AE}" pid="104" name="FSC#ATSTATECFG@1.1001:BankAccount">
    <vt:lpwstr/>
  </property>
  <property fmtid="{D5CDD505-2E9C-101B-9397-08002B2CF9AE}" pid="105" name="FSC#ATSTATECFG@1.1001:BankAccountOwner">
    <vt:lpwstr/>
  </property>
  <property fmtid="{D5CDD505-2E9C-101B-9397-08002B2CF9AE}" pid="106" name="FSC#ATSTATECFG@1.1001:BankInstitute">
    <vt:lpwstr/>
  </property>
  <property fmtid="{D5CDD505-2E9C-101B-9397-08002B2CF9AE}" pid="107" name="FSC#ATSTATECFG@1.1001:BankAccountID">
    <vt:lpwstr/>
  </property>
  <property fmtid="{D5CDD505-2E9C-101B-9397-08002B2CF9AE}" pid="108" name="FSC#ATSTATECFG@1.1001:BankAccountIBAN">
    <vt:lpwstr/>
  </property>
  <property fmtid="{D5CDD505-2E9C-101B-9397-08002B2CF9AE}" pid="109" name="FSC#ATSTATECFG@1.1001:BankAccountBIC">
    <vt:lpwstr/>
  </property>
  <property fmtid="{D5CDD505-2E9C-101B-9397-08002B2CF9AE}" pid="110" name="FSC#ATSTATECFG@1.1001:BankName">
    <vt:lpwstr/>
  </property>
  <property fmtid="{D5CDD505-2E9C-101B-9397-08002B2CF9AE}" pid="111" name="FSC#FSCFOLIO@1.1001:docpropproject">
    <vt:lpwstr/>
  </property>
</Properties>
</file>